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1828799" y="4260853"/>
            <a:ext cx="20726401" cy="2940051"/>
          </a:xfrm>
          <a:prstGeom prst="rect">
            <a:avLst/>
          </a:prstGeom>
        </p:spPr>
        <p:txBody>
          <a:bodyPr lIns="121914" tIns="121914" rIns="121914" bIns="121914"/>
          <a:lstStyle>
            <a:lvl1pPr defTabSz="2438301">
              <a:defRPr sz="1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3657599" y="7772400"/>
            <a:ext cx="17068801" cy="3505200"/>
          </a:xfrm>
          <a:prstGeom prst="rect">
            <a:avLst/>
          </a:prstGeom>
        </p:spPr>
        <p:txBody>
          <a:bodyPr lIns="121914" tIns="121914" rIns="121914" bIns="121914" anchor="t"/>
          <a:lstStyle>
            <a:lvl1pPr marL="0" indent="0" algn="ctr" defTabSz="2438301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181" algn="ctr" defTabSz="2438301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362" algn="ctr" defTabSz="2438301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544" algn="ctr" defTabSz="2438301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726" algn="ctr" defTabSz="2438301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22496314" y="12708264"/>
            <a:ext cx="668487" cy="739131"/>
          </a:xfrm>
          <a:prstGeom prst="rect">
            <a:avLst/>
          </a:prstGeom>
        </p:spPr>
        <p:txBody>
          <a:bodyPr lIns="121914" tIns="121914" rIns="121914" bIns="121914" anchor="ctr"/>
          <a:lstStyle>
            <a:lvl1pPr algn="r" defTabSz="2438301"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8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5.tif"/><Relationship Id="rId7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>
            <p:ph type="title"/>
          </p:nvPr>
        </p:nvSpPr>
        <p:spPr>
          <a:xfrm>
            <a:off x="1828799" y="2337530"/>
            <a:ext cx="20726401" cy="294005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浅谈容器技术架构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1786" y="1741545"/>
            <a:ext cx="16400428" cy="7428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举个🌰"/>
          <p:cNvSpPr txBox="1"/>
          <p:nvPr/>
        </p:nvSpPr>
        <p:spPr>
          <a:xfrm>
            <a:off x="752289" y="637317"/>
            <a:ext cx="1943101" cy="952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举个🌰</a:t>
            </a:r>
          </a:p>
        </p:txBody>
      </p:sp>
      <p:grpSp>
        <p:nvGrpSpPr>
          <p:cNvPr id="178" name="FROM nginx…"/>
          <p:cNvGrpSpPr/>
          <p:nvPr/>
        </p:nvGrpSpPr>
        <p:grpSpPr>
          <a:xfrm>
            <a:off x="702076" y="2687058"/>
            <a:ext cx="8516988" cy="2692401"/>
            <a:chOff x="0" y="0"/>
            <a:chExt cx="8516987" cy="2692400"/>
          </a:xfrm>
        </p:grpSpPr>
        <p:sp>
          <p:nvSpPr>
            <p:cNvPr id="177" name="FROM nginx…"/>
            <p:cNvSpPr txBox="1"/>
            <p:nvPr/>
          </p:nvSpPr>
          <p:spPr>
            <a:xfrm>
              <a:off x="38100" y="38100"/>
              <a:ext cx="8440788" cy="261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FROM nginx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MAINTAINER huangyanxiang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COPY demo.html /usr/share/nginx/html</a:t>
              </a:r>
            </a:p>
          </p:txBody>
        </p:sp>
        <p:pic>
          <p:nvPicPr>
            <p:cNvPr id="176" name="FROM nginx…" descr="FROM nginx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516988" cy="2692401"/>
            </a:xfrm>
            <a:prstGeom prst="rect">
              <a:avLst/>
            </a:prstGeom>
            <a:effectLst/>
          </p:spPr>
        </p:pic>
      </p:grpSp>
      <p:sp>
        <p:nvSpPr>
          <p:cNvPr id="179" name="Dockerfile"/>
          <p:cNvSpPr txBox="1"/>
          <p:nvPr/>
        </p:nvSpPr>
        <p:spPr>
          <a:xfrm>
            <a:off x="732096" y="2186370"/>
            <a:ext cx="198348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Dockerfile</a:t>
            </a:r>
          </a:p>
        </p:txBody>
      </p:sp>
      <p:grpSp>
        <p:nvGrpSpPr>
          <p:cNvPr id="182" name="vi demo.html…"/>
          <p:cNvGrpSpPr/>
          <p:nvPr/>
        </p:nvGrpSpPr>
        <p:grpSpPr>
          <a:xfrm>
            <a:off x="631873" y="5850755"/>
            <a:ext cx="10776943" cy="2692401"/>
            <a:chOff x="0" y="0"/>
            <a:chExt cx="10776942" cy="2692400"/>
          </a:xfrm>
        </p:grpSpPr>
        <p:sp>
          <p:nvSpPr>
            <p:cNvPr id="181" name="vi demo.html…"/>
            <p:cNvSpPr txBox="1"/>
            <p:nvPr/>
          </p:nvSpPr>
          <p:spPr>
            <a:xfrm>
              <a:off x="38100" y="38100"/>
              <a:ext cx="10700743" cy="261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vi demo.html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docker build -t nginx-demo .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docker run -d -p 8088:80 --name nginx nginx-demo</a:t>
              </a:r>
            </a:p>
          </p:txBody>
        </p:sp>
        <p:pic>
          <p:nvPicPr>
            <p:cNvPr id="180" name="vi demo.html…" descr="vi demo.html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776943" cy="2692401"/>
            </a:xfrm>
            <a:prstGeom prst="rect">
              <a:avLst/>
            </a:prstGeom>
            <a:effectLst/>
          </p:spPr>
        </p:pic>
      </p:grpSp>
      <p:grpSp>
        <p:nvGrpSpPr>
          <p:cNvPr id="185" name="docker tag nginx-demo qsharbor:5000/library/nginx-demo…"/>
          <p:cNvGrpSpPr/>
          <p:nvPr/>
        </p:nvGrpSpPr>
        <p:grpSpPr>
          <a:xfrm>
            <a:off x="11874420" y="2952710"/>
            <a:ext cx="12258279" cy="4521201"/>
            <a:chOff x="0" y="0"/>
            <a:chExt cx="12258278" cy="4521200"/>
          </a:xfrm>
        </p:grpSpPr>
        <p:sp>
          <p:nvSpPr>
            <p:cNvPr id="184" name="docker tag nginx-demo qsharbor:5000/library/nginx-demo…"/>
            <p:cNvSpPr txBox="1"/>
            <p:nvPr/>
          </p:nvSpPr>
          <p:spPr>
            <a:xfrm>
              <a:off x="38100" y="38100"/>
              <a:ext cx="12182079" cy="444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docker tag nginx-demo qsharbor:5000/library/nginx-demo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docker login qsharbor:5000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username: admin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password:</a:t>
              </a: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</a:p>
            <a:p>
              <a:pPr algn="l" defTabSz="457200">
                <a:lnSpc>
                  <a:spcPts val="7200"/>
                </a:lnSpc>
                <a:defRPr b="0" sz="4000">
                  <a:latin typeface="Times"/>
                  <a:ea typeface="Times"/>
                  <a:cs typeface="Times"/>
                  <a:sym typeface="Times"/>
                </a:defRPr>
              </a:pPr>
              <a:r>
                <a:t>docker push qsharbor:5000/library/nginx-demo</a:t>
              </a:r>
            </a:p>
          </p:txBody>
        </p:sp>
        <p:pic>
          <p:nvPicPr>
            <p:cNvPr id="183" name="docker tag nginx-demo qsharbor:5000/library/nginx-demo…" descr="docker tag nginx-demo qsharbor:5000/library/nginx-demo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258280" cy="4521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3522" y="492953"/>
            <a:ext cx="7556956" cy="2044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3740" y="3916779"/>
            <a:ext cx="11096520" cy="4090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6000" y="1243905"/>
            <a:ext cx="16872000" cy="9302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6952" y="38400"/>
            <a:ext cx="16235017" cy="12491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426" y="977100"/>
            <a:ext cx="14663148" cy="9328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932" y="1057425"/>
            <a:ext cx="15156136" cy="9594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4856" y="598278"/>
            <a:ext cx="14734288" cy="10093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kubectl create -f ."/>
          <p:cNvSpPr txBox="1"/>
          <p:nvPr/>
        </p:nvSpPr>
        <p:spPr>
          <a:xfrm>
            <a:off x="9680340" y="10135219"/>
            <a:ext cx="388560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200"/>
              </a:lnSpc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kubectl create -f .</a:t>
            </a:r>
          </a:p>
        </p:txBody>
      </p:sp>
      <p:grpSp>
        <p:nvGrpSpPr>
          <p:cNvPr id="203" name="# nginx deployment replicas 3…"/>
          <p:cNvGrpSpPr/>
          <p:nvPr/>
        </p:nvGrpSpPr>
        <p:grpSpPr>
          <a:xfrm>
            <a:off x="507715" y="444928"/>
            <a:ext cx="8113031" cy="7584286"/>
            <a:chOff x="0" y="0"/>
            <a:chExt cx="8113029" cy="7584285"/>
          </a:xfrm>
        </p:grpSpPr>
        <p:sp>
          <p:nvSpPr>
            <p:cNvPr id="202" name="# nginx deployment replicas 3…"/>
            <p:cNvSpPr txBox="1"/>
            <p:nvPr/>
          </p:nvSpPr>
          <p:spPr>
            <a:xfrm>
              <a:off x="38100" y="38100"/>
              <a:ext cx="8036830" cy="7508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800"/>
              </a:pPr>
              <a:r>
                <a:t># nginx deployment replicas 3</a:t>
              </a:r>
            </a:p>
            <a:p>
              <a:pPr algn="l">
                <a:defRPr sz="2800"/>
              </a:pPr>
              <a:r>
                <a:t>apiVersion: extensions/v1beta1</a:t>
              </a:r>
            </a:p>
            <a:p>
              <a:pPr algn="l">
                <a:defRPr sz="2800"/>
              </a:pPr>
              <a:r>
                <a:t>kind: Deployment</a:t>
              </a:r>
            </a:p>
            <a:p>
              <a:pPr algn="l">
                <a:defRPr sz="2800"/>
              </a:pPr>
              <a:r>
                <a:t>metadata:</a:t>
              </a:r>
            </a:p>
            <a:p>
              <a:pPr algn="l">
                <a:defRPr sz="2800"/>
              </a:pPr>
              <a:r>
                <a:t>  name: nginx-deploy</a:t>
              </a:r>
            </a:p>
            <a:p>
              <a:pPr algn="l">
                <a:defRPr sz="2800"/>
              </a:pPr>
              <a:r>
                <a:t>spec:</a:t>
              </a:r>
            </a:p>
            <a:p>
              <a:pPr algn="l">
                <a:defRPr sz="2800"/>
              </a:pPr>
              <a:r>
                <a:t>  replicas: 3</a:t>
              </a:r>
            </a:p>
            <a:p>
              <a:pPr algn="l">
                <a:defRPr sz="2800"/>
              </a:pPr>
              <a:r>
                <a:t>  template:</a:t>
              </a:r>
            </a:p>
            <a:p>
              <a:pPr algn="l">
                <a:defRPr sz="2800"/>
              </a:pPr>
              <a:r>
                <a:t>    metadata:</a:t>
              </a:r>
            </a:p>
            <a:p>
              <a:pPr algn="l">
                <a:defRPr sz="2800"/>
              </a:pPr>
              <a:r>
                <a:t>      labels:</a:t>
              </a:r>
            </a:p>
            <a:p>
              <a:pPr algn="l">
                <a:defRPr sz="2800"/>
              </a:pPr>
              <a:r>
                <a:t>        app: nginx-pod</a:t>
              </a:r>
            </a:p>
            <a:p>
              <a:pPr algn="l">
                <a:defRPr sz="2800"/>
              </a:pPr>
              <a:r>
                <a:t>    spec:</a:t>
              </a:r>
            </a:p>
            <a:p>
              <a:pPr algn="l">
                <a:defRPr sz="2800"/>
              </a:pPr>
              <a:r>
                <a:t>      containers:</a:t>
              </a:r>
            </a:p>
            <a:p>
              <a:pPr algn="l">
                <a:defRPr sz="2800"/>
              </a:pPr>
              <a:r>
                <a:t>      - name: nginx-container</a:t>
              </a:r>
            </a:p>
            <a:p>
              <a:pPr algn="l">
                <a:defRPr sz="2800"/>
              </a:pPr>
              <a:r>
                <a:t>        image: qsharbor:5000/library/nginx-demo</a:t>
              </a:r>
            </a:p>
            <a:p>
              <a:pPr algn="l">
                <a:defRPr sz="2800"/>
              </a:pPr>
              <a:r>
                <a:t>        ports:</a:t>
              </a:r>
            </a:p>
            <a:p>
              <a:pPr algn="l">
                <a:defRPr sz="2800"/>
              </a:pPr>
              <a:r>
                <a:t>        - containerPort: 80</a:t>
              </a:r>
            </a:p>
          </p:txBody>
        </p:sp>
        <p:pic>
          <p:nvPicPr>
            <p:cNvPr id="201" name="# nginx deployment replicas 3…" descr="# nginx deployment replicas 3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8113031" cy="7584286"/>
            </a:xfrm>
            <a:prstGeom prst="rect">
              <a:avLst/>
            </a:prstGeom>
            <a:effectLst/>
          </p:spPr>
        </p:pic>
      </p:grpSp>
      <p:grpSp>
        <p:nvGrpSpPr>
          <p:cNvPr id="206" name="# nginx deployment expose to service, cluster port 80, nodeport random…"/>
          <p:cNvGrpSpPr/>
          <p:nvPr/>
        </p:nvGrpSpPr>
        <p:grpSpPr>
          <a:xfrm>
            <a:off x="8903979" y="444928"/>
            <a:ext cx="6066695" cy="7584286"/>
            <a:chOff x="0" y="0"/>
            <a:chExt cx="6066694" cy="7584285"/>
          </a:xfrm>
        </p:grpSpPr>
        <p:sp>
          <p:nvSpPr>
            <p:cNvPr id="205" name="# nginx deployment expose to service, cluster port 80, nodeport random…"/>
            <p:cNvSpPr txBox="1"/>
            <p:nvPr/>
          </p:nvSpPr>
          <p:spPr>
            <a:xfrm>
              <a:off x="38100" y="38100"/>
              <a:ext cx="5990495" cy="7508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800"/>
              </a:pPr>
              <a:r>
                <a:t># nginx deployment expose to service, cluster port 80, nodeport random</a:t>
              </a:r>
            </a:p>
            <a:p>
              <a:pPr algn="l">
                <a:defRPr sz="2800"/>
              </a:pPr>
              <a:r>
                <a:t>apiVersion: v1</a:t>
              </a:r>
            </a:p>
            <a:p>
              <a:pPr algn="l">
                <a:defRPr sz="2800"/>
              </a:pPr>
              <a:r>
                <a:t>kind: Service</a:t>
              </a:r>
            </a:p>
            <a:p>
              <a:pPr algn="l">
                <a:defRPr sz="2800"/>
              </a:pPr>
              <a:r>
                <a:t>metadata:</a:t>
              </a:r>
            </a:p>
            <a:p>
              <a:pPr algn="l">
                <a:defRPr sz="2800"/>
              </a:pPr>
              <a:r>
                <a:t>  name: nginx-service</a:t>
              </a:r>
            </a:p>
            <a:p>
              <a:pPr algn="l">
                <a:defRPr sz="2800"/>
              </a:pPr>
              <a:r>
                <a:t>spec:</a:t>
              </a:r>
            </a:p>
            <a:p>
              <a:pPr algn="l">
                <a:defRPr sz="2800"/>
              </a:pPr>
              <a:r>
                <a:t>  type: NodePort</a:t>
              </a:r>
            </a:p>
            <a:p>
              <a:pPr algn="l">
                <a:defRPr sz="2800"/>
              </a:pPr>
              <a:r>
                <a:t>  ports:</a:t>
              </a:r>
            </a:p>
            <a:p>
              <a:pPr algn="l">
                <a:defRPr sz="2800"/>
              </a:pPr>
              <a:r>
                <a:t>  - port: 80</a:t>
              </a:r>
            </a:p>
            <a:p>
              <a:pPr algn="l">
                <a:defRPr sz="2800"/>
              </a:pPr>
              <a:r>
                <a:t>    targetPort: 80</a:t>
              </a:r>
            </a:p>
            <a:p>
              <a:pPr algn="l">
                <a:defRPr sz="2800"/>
              </a:pPr>
              <a:r>
                <a:t>    nodePort: 31000</a:t>
              </a:r>
            </a:p>
            <a:p>
              <a:pPr algn="l">
                <a:defRPr sz="2800"/>
              </a:pPr>
              <a:r>
                <a:t>  - port: 81</a:t>
              </a:r>
            </a:p>
            <a:p>
              <a:pPr algn="l">
                <a:defRPr sz="2800"/>
              </a:pPr>
              <a:r>
                <a:t>    targetPort: 81</a:t>
              </a:r>
            </a:p>
            <a:p>
              <a:pPr algn="l">
                <a:defRPr sz="2800"/>
              </a:pPr>
              <a:r>
                <a:t>  selector:</a:t>
              </a:r>
            </a:p>
            <a:p>
              <a:pPr algn="l">
                <a:defRPr sz="2800"/>
              </a:pPr>
              <a:r>
                <a:t>    app: nginx-pod</a:t>
              </a:r>
            </a:p>
          </p:txBody>
        </p:sp>
        <p:pic>
          <p:nvPicPr>
            <p:cNvPr id="204" name="# nginx deployment expose to service, cluster port 80, nodeport random…" descr="# nginx deployment expose to service, cluster port 80, nodeport random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66695" cy="7584286"/>
            </a:xfrm>
            <a:prstGeom prst="rect">
              <a:avLst/>
            </a:prstGeom>
            <a:effectLst/>
          </p:spPr>
        </p:pic>
      </p:grpSp>
      <p:grpSp>
        <p:nvGrpSpPr>
          <p:cNvPr id="209" name="# single pod with hostport…"/>
          <p:cNvGrpSpPr/>
          <p:nvPr/>
        </p:nvGrpSpPr>
        <p:grpSpPr>
          <a:xfrm>
            <a:off x="15253907" y="453755"/>
            <a:ext cx="8316088" cy="5881749"/>
            <a:chOff x="0" y="0"/>
            <a:chExt cx="8316086" cy="5881748"/>
          </a:xfrm>
        </p:grpSpPr>
        <p:sp>
          <p:nvSpPr>
            <p:cNvPr id="208" name="# single pod with hostport…"/>
            <p:cNvSpPr txBox="1"/>
            <p:nvPr/>
          </p:nvSpPr>
          <p:spPr>
            <a:xfrm>
              <a:off x="38100" y="38100"/>
              <a:ext cx="8239887" cy="5805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/>
              <a:r>
                <a:t># single pod with hostport</a:t>
              </a:r>
            </a:p>
            <a:p>
              <a:pPr algn="l"/>
              <a:r>
                <a:t>apiVersion: v1</a:t>
              </a:r>
            </a:p>
            <a:p>
              <a:pPr algn="l"/>
              <a:r>
                <a:t>kind: Pod</a:t>
              </a:r>
            </a:p>
            <a:p>
              <a:pPr algn="l"/>
              <a:r>
                <a:t>metadata:</a:t>
              </a:r>
            </a:p>
            <a:p>
              <a:pPr algn="l"/>
              <a:r>
                <a:t>  name: nginx-single-pod</a:t>
              </a:r>
            </a:p>
            <a:p>
              <a:pPr algn="l"/>
              <a:r>
                <a:t>spec:</a:t>
              </a:r>
            </a:p>
            <a:p>
              <a:pPr algn="l"/>
              <a:r>
                <a:t>  containers:</a:t>
              </a:r>
            </a:p>
            <a:p>
              <a:pPr algn="l"/>
              <a:r>
                <a:t>  - name: nginx-single-container</a:t>
              </a:r>
            </a:p>
            <a:p>
              <a:pPr algn="l"/>
              <a:r>
                <a:t>    image: qsharbor:5000/library/nginx-demo</a:t>
              </a:r>
            </a:p>
            <a:p>
              <a:pPr algn="l"/>
              <a:r>
                <a:t>    ports:</a:t>
              </a:r>
            </a:p>
            <a:p>
              <a:pPr algn="l"/>
              <a:r>
                <a:t>    - containerPort: 80</a:t>
              </a:r>
            </a:p>
            <a:p>
              <a:pPr algn="l"/>
              <a:r>
                <a:t>      hostPort: 8081</a:t>
              </a:r>
            </a:p>
          </p:txBody>
        </p:sp>
        <p:pic>
          <p:nvPicPr>
            <p:cNvPr id="207" name="# single pod with hostport…" descr="# single pod with hostport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316088" cy="588175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K8S资源对象"/>
          <p:cNvSpPr txBox="1"/>
          <p:nvPr/>
        </p:nvSpPr>
        <p:spPr>
          <a:xfrm>
            <a:off x="587307" y="690568"/>
            <a:ext cx="2372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K8S资源对象</a:t>
            </a:r>
          </a:p>
        </p:txBody>
      </p:sp>
      <p:graphicFrame>
        <p:nvGraphicFramePr>
          <p:cNvPr id="212" name="表格"/>
          <p:cNvGraphicFramePr/>
          <p:nvPr/>
        </p:nvGraphicFramePr>
        <p:xfrm>
          <a:off x="1572104" y="2520848"/>
          <a:ext cx="19642668" cy="62718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94821"/>
                <a:gridCol w="16447847"/>
              </a:tblGrid>
              <a:tr h="15679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master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kube-apiserver
kube-controller-manager
kube-scheduler
etcd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679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kubelet
kube-proxy
docker
kube-dns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679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pause
tomcat
mysql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679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namespace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default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f703738da977391281957edbf0198618377ae2dd.jpg.png" descr="f703738da977391281957edbf0198618377ae2dd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9907" y="2228883"/>
            <a:ext cx="7302838" cy="482181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Docker - Build, Ship, and Run Any App, Anywhere"/>
          <p:cNvSpPr txBox="1"/>
          <p:nvPr/>
        </p:nvSpPr>
        <p:spPr>
          <a:xfrm>
            <a:off x="1354064" y="8146625"/>
            <a:ext cx="10074524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900"/>
              </a:lnSpc>
              <a:defRPr b="0" sz="3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Docker - Build, Ship, and Run Any App, Anywhere</a:t>
            </a:r>
          </a:p>
        </p:txBody>
      </p:sp>
      <p:pic>
        <p:nvPicPr>
          <p:cNvPr id="132" name="screenshot_20170527100859.png" descr="screenshot_201705271008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1083" y="980287"/>
            <a:ext cx="8470901" cy="824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K8S资源对象"/>
          <p:cNvSpPr txBox="1"/>
          <p:nvPr/>
        </p:nvSpPr>
        <p:spPr>
          <a:xfrm>
            <a:off x="587307" y="690568"/>
            <a:ext cx="2372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K8S资源对象</a:t>
            </a:r>
          </a:p>
        </p:txBody>
      </p:sp>
      <p:graphicFrame>
        <p:nvGraphicFramePr>
          <p:cNvPr id="215" name="表格"/>
          <p:cNvGraphicFramePr/>
          <p:nvPr/>
        </p:nvGraphicFramePr>
        <p:xfrm>
          <a:off x="1572104" y="2520848"/>
          <a:ext cx="19655368" cy="7384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94821"/>
                <a:gridCol w="16447847"/>
              </a:tblGrid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label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给资源作标记，如node, pod, service等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replication controller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副本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replica 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新一代副本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deployment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部署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horizontal pod autoscaler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横向自动扩容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stateful 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有状态的pod集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K8S资源对象"/>
          <p:cNvSpPr txBox="1"/>
          <p:nvPr/>
        </p:nvSpPr>
        <p:spPr>
          <a:xfrm>
            <a:off x="587307" y="690568"/>
            <a:ext cx="2372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K8S资源对象</a:t>
            </a:r>
          </a:p>
        </p:txBody>
      </p:sp>
      <p:graphicFrame>
        <p:nvGraphicFramePr>
          <p:cNvPr id="218" name="表格"/>
          <p:cNvGraphicFramePr/>
          <p:nvPr/>
        </p:nvGraphicFramePr>
        <p:xfrm>
          <a:off x="1572104" y="2520848"/>
          <a:ext cx="19655368" cy="7384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94821"/>
                <a:gridCol w="16447847"/>
              </a:tblGrid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daemon 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服务性质的pod集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服务，最核心的资源对象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存储卷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persistent volume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只能是网络存储，声明式存储，某个网络存储中对应的一块存储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namespace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命名空间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8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annotation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与label类似，但更随意，注释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8S资源对象"/>
          <p:cNvSpPr txBox="1"/>
          <p:nvPr/>
        </p:nvSpPr>
        <p:spPr>
          <a:xfrm>
            <a:off x="587307" y="690568"/>
            <a:ext cx="2372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K8S资源对象</a:t>
            </a:r>
          </a:p>
        </p:txBody>
      </p:sp>
      <p:graphicFrame>
        <p:nvGraphicFramePr>
          <p:cNvPr id="221" name="表格"/>
          <p:cNvGraphicFramePr/>
          <p:nvPr/>
        </p:nvGraphicFramePr>
        <p:xfrm>
          <a:off x="1572104" y="2520848"/>
          <a:ext cx="19655368" cy="7384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94821"/>
                <a:gridCol w="16447847"/>
              </a:tblGrid>
              <a:tr h="18430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任务，一次性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8430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cron job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周期任务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8430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ingress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连接服务的规则集合，如/web -&gt; tomcat-api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8430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horizontal pod autoscaling, 横向自动扩展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圆角矩形"/>
          <p:cNvSpPr/>
          <p:nvPr/>
        </p:nvSpPr>
        <p:spPr>
          <a:xfrm>
            <a:off x="2915728" y="5014914"/>
            <a:ext cx="17195249" cy="6224378"/>
          </a:xfrm>
          <a:prstGeom prst="roundRect">
            <a:avLst>
              <a:gd name="adj" fmla="val 18152"/>
            </a:avLst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矩形"/>
          <p:cNvSpPr/>
          <p:nvPr/>
        </p:nvSpPr>
        <p:spPr>
          <a:xfrm>
            <a:off x="4358914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矩形"/>
          <p:cNvSpPr/>
          <p:nvPr/>
        </p:nvSpPr>
        <p:spPr>
          <a:xfrm>
            <a:off x="11430773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pod"/>
          <p:cNvSpPr/>
          <p:nvPr/>
        </p:nvSpPr>
        <p:spPr>
          <a:xfrm>
            <a:off x="4741365" y="8209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27" name="pod"/>
          <p:cNvSpPr/>
          <p:nvPr/>
        </p:nvSpPr>
        <p:spPr>
          <a:xfrm>
            <a:off x="6267977" y="8209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28" name="pod"/>
          <p:cNvSpPr/>
          <p:nvPr/>
        </p:nvSpPr>
        <p:spPr>
          <a:xfrm>
            <a:off x="12055423" y="8209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29" name="Node1"/>
          <p:cNvSpPr txBox="1"/>
          <p:nvPr/>
        </p:nvSpPr>
        <p:spPr>
          <a:xfrm>
            <a:off x="4405002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Node1</a:t>
            </a:r>
          </a:p>
        </p:txBody>
      </p:sp>
      <p:sp>
        <p:nvSpPr>
          <p:cNvPr id="230" name="Node2"/>
          <p:cNvSpPr txBox="1"/>
          <p:nvPr/>
        </p:nvSpPr>
        <p:spPr>
          <a:xfrm>
            <a:off x="11700490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Node2</a:t>
            </a:r>
          </a:p>
        </p:txBody>
      </p:sp>
      <p:sp>
        <p:nvSpPr>
          <p:cNvPr id="231" name="Cluster"/>
          <p:cNvSpPr txBox="1"/>
          <p:nvPr/>
        </p:nvSpPr>
        <p:spPr>
          <a:xfrm>
            <a:off x="3521004" y="5421413"/>
            <a:ext cx="142646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</a:t>
            </a:r>
          </a:p>
        </p:txBody>
      </p:sp>
      <p:sp>
        <p:nvSpPr>
          <p:cNvPr id="232" name="Pod IP, targetport"/>
          <p:cNvSpPr txBox="1"/>
          <p:nvPr/>
        </p:nvSpPr>
        <p:spPr>
          <a:xfrm>
            <a:off x="6311511" y="8188306"/>
            <a:ext cx="327393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Pod IP, targetport</a:t>
            </a:r>
          </a:p>
        </p:txBody>
      </p:sp>
      <p:sp>
        <p:nvSpPr>
          <p:cNvPr id="233" name="service"/>
          <p:cNvSpPr/>
          <p:nvPr/>
        </p:nvSpPr>
        <p:spPr>
          <a:xfrm>
            <a:off x="9226312" y="5349050"/>
            <a:ext cx="2681849" cy="1270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234" name="Node Ip"/>
          <p:cNvSpPr txBox="1"/>
          <p:nvPr/>
        </p:nvSpPr>
        <p:spPr>
          <a:xfrm>
            <a:off x="5176787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235" name="线条"/>
          <p:cNvSpPr/>
          <p:nvPr/>
        </p:nvSpPr>
        <p:spPr>
          <a:xfrm flipH="1">
            <a:off x="5429541" y="6577429"/>
            <a:ext cx="5195642" cy="1680120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线条"/>
          <p:cNvSpPr/>
          <p:nvPr/>
        </p:nvSpPr>
        <p:spPr>
          <a:xfrm flipH="1">
            <a:off x="6812035" y="6577639"/>
            <a:ext cx="3812884" cy="169382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线条"/>
          <p:cNvSpPr/>
          <p:nvPr/>
        </p:nvSpPr>
        <p:spPr>
          <a:xfrm>
            <a:off x="10624852" y="6577689"/>
            <a:ext cx="2049661" cy="1697934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Cluster Ip ,Port"/>
          <p:cNvSpPr txBox="1"/>
          <p:nvPr/>
        </p:nvSpPr>
        <p:spPr>
          <a:xfrm>
            <a:off x="11570526" y="5573827"/>
            <a:ext cx="285864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 Ip ,Port</a:t>
            </a:r>
          </a:p>
        </p:txBody>
      </p:sp>
      <p:sp>
        <p:nvSpPr>
          <p:cNvPr id="239" name="线条"/>
          <p:cNvSpPr/>
          <p:nvPr/>
        </p:nvSpPr>
        <p:spPr>
          <a:xfrm flipV="1">
            <a:off x="7007053" y="6369364"/>
            <a:ext cx="1" cy="900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线条"/>
          <p:cNvSpPr/>
          <p:nvPr/>
        </p:nvSpPr>
        <p:spPr>
          <a:xfrm flipV="1">
            <a:off x="15822348" y="6407609"/>
            <a:ext cx="1" cy="900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NodePort"/>
          <p:cNvSpPr txBox="1"/>
          <p:nvPr/>
        </p:nvSpPr>
        <p:spPr>
          <a:xfrm>
            <a:off x="6276770" y="5561496"/>
            <a:ext cx="1913433" cy="58511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242" name="NodePort"/>
          <p:cNvSpPr txBox="1"/>
          <p:nvPr/>
        </p:nvSpPr>
        <p:spPr>
          <a:xfrm>
            <a:off x="15020812" y="5691494"/>
            <a:ext cx="1913434" cy="58511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243" name="Node Ip"/>
          <p:cNvSpPr txBox="1"/>
          <p:nvPr/>
        </p:nvSpPr>
        <p:spPr>
          <a:xfrm>
            <a:off x="12429239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244" name="load balancer"/>
          <p:cNvSpPr/>
          <p:nvPr/>
        </p:nvSpPr>
        <p:spPr>
          <a:xfrm>
            <a:off x="6962583" y="3232331"/>
            <a:ext cx="7209307" cy="1072464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load balancer</a:t>
            </a:r>
          </a:p>
        </p:txBody>
      </p:sp>
      <p:sp>
        <p:nvSpPr>
          <p:cNvPr id="245" name="线条"/>
          <p:cNvSpPr/>
          <p:nvPr/>
        </p:nvSpPr>
        <p:spPr>
          <a:xfrm flipH="1">
            <a:off x="7523830" y="4399072"/>
            <a:ext cx="2928183" cy="1065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线条"/>
          <p:cNvSpPr/>
          <p:nvPr/>
        </p:nvSpPr>
        <p:spPr>
          <a:xfrm>
            <a:off x="10579437" y="4370347"/>
            <a:ext cx="4225123" cy="10313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电脑"/>
          <p:cNvSpPr/>
          <p:nvPr/>
        </p:nvSpPr>
        <p:spPr>
          <a:xfrm>
            <a:off x="10057831" y="1038492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线条"/>
          <p:cNvSpPr/>
          <p:nvPr/>
        </p:nvSpPr>
        <p:spPr>
          <a:xfrm>
            <a:off x="10752731" y="2218138"/>
            <a:ext cx="1" cy="9328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服务发现与负载"/>
          <p:cNvSpPr txBox="1"/>
          <p:nvPr/>
        </p:nvSpPr>
        <p:spPr>
          <a:xfrm>
            <a:off x="420043" y="931994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服务发现与负载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圆角矩形"/>
          <p:cNvSpPr/>
          <p:nvPr/>
        </p:nvSpPr>
        <p:spPr>
          <a:xfrm>
            <a:off x="2915728" y="5014914"/>
            <a:ext cx="17195249" cy="6224378"/>
          </a:xfrm>
          <a:prstGeom prst="roundRect">
            <a:avLst>
              <a:gd name="adj" fmla="val 18152"/>
            </a:avLst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矩形"/>
          <p:cNvSpPr/>
          <p:nvPr/>
        </p:nvSpPr>
        <p:spPr>
          <a:xfrm>
            <a:off x="4358914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矩形"/>
          <p:cNvSpPr/>
          <p:nvPr/>
        </p:nvSpPr>
        <p:spPr>
          <a:xfrm>
            <a:off x="11430773" y="7254739"/>
            <a:ext cx="5199553" cy="38741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pod"/>
          <p:cNvSpPr/>
          <p:nvPr/>
        </p:nvSpPr>
        <p:spPr>
          <a:xfrm>
            <a:off x="4741365" y="8209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55" name="pod"/>
          <p:cNvSpPr/>
          <p:nvPr/>
        </p:nvSpPr>
        <p:spPr>
          <a:xfrm>
            <a:off x="6267977" y="8209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56" name="Node1"/>
          <p:cNvSpPr txBox="1"/>
          <p:nvPr/>
        </p:nvSpPr>
        <p:spPr>
          <a:xfrm>
            <a:off x="4405002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Node1</a:t>
            </a:r>
          </a:p>
        </p:txBody>
      </p:sp>
      <p:sp>
        <p:nvSpPr>
          <p:cNvPr id="257" name="Node2"/>
          <p:cNvSpPr txBox="1"/>
          <p:nvPr/>
        </p:nvSpPr>
        <p:spPr>
          <a:xfrm>
            <a:off x="11545633" y="10530183"/>
            <a:ext cx="129273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Node2</a:t>
            </a:r>
          </a:p>
        </p:txBody>
      </p:sp>
      <p:sp>
        <p:nvSpPr>
          <p:cNvPr id="258" name="Cluster"/>
          <p:cNvSpPr txBox="1"/>
          <p:nvPr/>
        </p:nvSpPr>
        <p:spPr>
          <a:xfrm>
            <a:off x="3521004" y="5421413"/>
            <a:ext cx="142646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</a:t>
            </a:r>
          </a:p>
        </p:txBody>
      </p:sp>
      <p:sp>
        <p:nvSpPr>
          <p:cNvPr id="259" name="Pod IP"/>
          <p:cNvSpPr txBox="1"/>
          <p:nvPr/>
        </p:nvSpPr>
        <p:spPr>
          <a:xfrm>
            <a:off x="7295253" y="8188306"/>
            <a:ext cx="130645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Pod IP</a:t>
            </a:r>
          </a:p>
        </p:txBody>
      </p:sp>
      <p:sp>
        <p:nvSpPr>
          <p:cNvPr id="260" name="service"/>
          <p:cNvSpPr/>
          <p:nvPr/>
        </p:nvSpPr>
        <p:spPr>
          <a:xfrm>
            <a:off x="9226312" y="5349050"/>
            <a:ext cx="2681849" cy="1270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261" name="Node Ip"/>
          <p:cNvSpPr txBox="1"/>
          <p:nvPr/>
        </p:nvSpPr>
        <p:spPr>
          <a:xfrm>
            <a:off x="5176787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262" name="线条"/>
          <p:cNvSpPr/>
          <p:nvPr/>
        </p:nvSpPr>
        <p:spPr>
          <a:xfrm flipH="1">
            <a:off x="5429541" y="6577429"/>
            <a:ext cx="5195642" cy="1680120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线条"/>
          <p:cNvSpPr/>
          <p:nvPr/>
        </p:nvSpPr>
        <p:spPr>
          <a:xfrm flipH="1">
            <a:off x="6812035" y="6577639"/>
            <a:ext cx="3812884" cy="169382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Cluster Ip"/>
          <p:cNvSpPr txBox="1"/>
          <p:nvPr/>
        </p:nvSpPr>
        <p:spPr>
          <a:xfrm>
            <a:off x="12061063" y="5573827"/>
            <a:ext cx="187756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 Ip</a:t>
            </a:r>
          </a:p>
        </p:txBody>
      </p:sp>
      <p:sp>
        <p:nvSpPr>
          <p:cNvPr id="265" name="线条"/>
          <p:cNvSpPr/>
          <p:nvPr/>
        </p:nvSpPr>
        <p:spPr>
          <a:xfrm flipV="1">
            <a:off x="7007053" y="6369364"/>
            <a:ext cx="1" cy="900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线条"/>
          <p:cNvSpPr/>
          <p:nvPr/>
        </p:nvSpPr>
        <p:spPr>
          <a:xfrm flipV="1">
            <a:off x="15822348" y="6407609"/>
            <a:ext cx="1" cy="900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NodePort"/>
          <p:cNvSpPr txBox="1"/>
          <p:nvPr/>
        </p:nvSpPr>
        <p:spPr>
          <a:xfrm>
            <a:off x="6276770" y="5561496"/>
            <a:ext cx="1913433" cy="58511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268" name="NodePort"/>
          <p:cNvSpPr txBox="1"/>
          <p:nvPr/>
        </p:nvSpPr>
        <p:spPr>
          <a:xfrm>
            <a:off x="15020812" y="5691494"/>
            <a:ext cx="1913434" cy="58511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269" name="Node Ip"/>
          <p:cNvSpPr txBox="1"/>
          <p:nvPr/>
        </p:nvSpPr>
        <p:spPr>
          <a:xfrm>
            <a:off x="12429239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270" name="load balancer"/>
          <p:cNvSpPr/>
          <p:nvPr/>
        </p:nvSpPr>
        <p:spPr>
          <a:xfrm>
            <a:off x="6962583" y="3232331"/>
            <a:ext cx="7209307" cy="1072464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load balancer</a:t>
            </a:r>
          </a:p>
        </p:txBody>
      </p:sp>
      <p:sp>
        <p:nvSpPr>
          <p:cNvPr id="271" name="线条"/>
          <p:cNvSpPr/>
          <p:nvPr/>
        </p:nvSpPr>
        <p:spPr>
          <a:xfrm flipH="1">
            <a:off x="7523830" y="4399072"/>
            <a:ext cx="2928183" cy="1065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线条"/>
          <p:cNvSpPr/>
          <p:nvPr/>
        </p:nvSpPr>
        <p:spPr>
          <a:xfrm>
            <a:off x="10579437" y="4370347"/>
            <a:ext cx="4225123" cy="10313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电脑"/>
          <p:cNvSpPr/>
          <p:nvPr/>
        </p:nvSpPr>
        <p:spPr>
          <a:xfrm>
            <a:off x="10057831" y="1038492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线条"/>
          <p:cNvSpPr/>
          <p:nvPr/>
        </p:nvSpPr>
        <p:spPr>
          <a:xfrm>
            <a:off x="10752731" y="2218138"/>
            <a:ext cx="1" cy="9328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集群DNS"/>
          <p:cNvSpPr txBox="1"/>
          <p:nvPr/>
        </p:nvSpPr>
        <p:spPr>
          <a:xfrm>
            <a:off x="966587" y="931994"/>
            <a:ext cx="16882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集群DNS</a:t>
            </a:r>
          </a:p>
        </p:txBody>
      </p:sp>
      <p:sp>
        <p:nvSpPr>
          <p:cNvPr id="276" name="dns"/>
          <p:cNvSpPr/>
          <p:nvPr/>
        </p:nvSpPr>
        <p:spPr>
          <a:xfrm>
            <a:off x="12055492" y="802356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dns</a:t>
            </a:r>
          </a:p>
        </p:txBody>
      </p:sp>
      <p:sp>
        <p:nvSpPr>
          <p:cNvPr id="277" name="pod"/>
          <p:cNvSpPr/>
          <p:nvPr/>
        </p:nvSpPr>
        <p:spPr>
          <a:xfrm>
            <a:off x="13619985" y="980806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1D8A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78" name="线条"/>
          <p:cNvSpPr/>
          <p:nvPr/>
        </p:nvSpPr>
        <p:spPr>
          <a:xfrm>
            <a:off x="10774744" y="6650453"/>
            <a:ext cx="1543053" cy="15430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线条"/>
          <p:cNvSpPr/>
          <p:nvPr/>
        </p:nvSpPr>
        <p:spPr>
          <a:xfrm flipH="1" flipV="1">
            <a:off x="12999129" y="9243504"/>
            <a:ext cx="891802" cy="8918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up-dns"/>
          <p:cNvSpPr/>
          <p:nvPr/>
        </p:nvSpPr>
        <p:spPr>
          <a:xfrm>
            <a:off x="13592503" y="7509061"/>
            <a:ext cx="1328627" cy="1263599"/>
          </a:xfrm>
          <a:prstGeom prst="pentagon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up-dns</a:t>
            </a:r>
          </a:p>
        </p:txBody>
      </p:sp>
      <p:sp>
        <p:nvSpPr>
          <p:cNvPr id="281" name="线条"/>
          <p:cNvSpPr/>
          <p:nvPr/>
        </p:nvSpPr>
        <p:spPr>
          <a:xfrm flipV="1">
            <a:off x="14244280" y="8871237"/>
            <a:ext cx="12536" cy="8347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dnsmasq"/>
          <p:cNvSpPr/>
          <p:nvPr/>
        </p:nvSpPr>
        <p:spPr>
          <a:xfrm>
            <a:off x="17425838" y="7672409"/>
            <a:ext cx="1270001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dnsmasq</a:t>
            </a:r>
          </a:p>
        </p:txBody>
      </p:sp>
      <p:sp>
        <p:nvSpPr>
          <p:cNvPr id="283" name="线条"/>
          <p:cNvSpPr/>
          <p:nvPr/>
        </p:nvSpPr>
        <p:spPr>
          <a:xfrm flipV="1">
            <a:off x="14760876" y="8871237"/>
            <a:ext cx="2675860" cy="1453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out dns"/>
          <p:cNvSpPr/>
          <p:nvPr/>
        </p:nvSpPr>
        <p:spPr>
          <a:xfrm>
            <a:off x="18741153" y="2758166"/>
            <a:ext cx="2220582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out dns</a:t>
            </a:r>
          </a:p>
        </p:txBody>
      </p:sp>
      <p:sp>
        <p:nvSpPr>
          <p:cNvPr id="285" name="线条"/>
          <p:cNvSpPr/>
          <p:nvPr/>
        </p:nvSpPr>
        <p:spPr>
          <a:xfrm flipV="1">
            <a:off x="14458742" y="4241469"/>
            <a:ext cx="4685290" cy="56777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8.8.8.8"/>
          <p:cNvSpPr txBox="1"/>
          <p:nvPr/>
        </p:nvSpPr>
        <p:spPr>
          <a:xfrm>
            <a:off x="19211745" y="1974799"/>
            <a:ext cx="127939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8.8.8.8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圆角矩形"/>
          <p:cNvSpPr/>
          <p:nvPr/>
        </p:nvSpPr>
        <p:spPr>
          <a:xfrm>
            <a:off x="2915728" y="5014914"/>
            <a:ext cx="17195249" cy="6224378"/>
          </a:xfrm>
          <a:prstGeom prst="roundRect">
            <a:avLst>
              <a:gd name="adj" fmla="val 18152"/>
            </a:avLst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矩形"/>
          <p:cNvSpPr/>
          <p:nvPr/>
        </p:nvSpPr>
        <p:spPr>
          <a:xfrm>
            <a:off x="4358914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矩形"/>
          <p:cNvSpPr/>
          <p:nvPr/>
        </p:nvSpPr>
        <p:spPr>
          <a:xfrm>
            <a:off x="11430773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pod"/>
          <p:cNvSpPr/>
          <p:nvPr/>
        </p:nvSpPr>
        <p:spPr>
          <a:xfrm>
            <a:off x="7932352" y="7828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92" name="pod"/>
          <p:cNvSpPr/>
          <p:nvPr/>
        </p:nvSpPr>
        <p:spPr>
          <a:xfrm>
            <a:off x="12055423" y="7828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293" name="Node1"/>
          <p:cNvSpPr txBox="1"/>
          <p:nvPr/>
        </p:nvSpPr>
        <p:spPr>
          <a:xfrm>
            <a:off x="4405002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Node1</a:t>
            </a:r>
          </a:p>
        </p:txBody>
      </p:sp>
      <p:sp>
        <p:nvSpPr>
          <p:cNvPr id="294" name="Node2"/>
          <p:cNvSpPr txBox="1"/>
          <p:nvPr/>
        </p:nvSpPr>
        <p:spPr>
          <a:xfrm>
            <a:off x="11700490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Node2</a:t>
            </a:r>
          </a:p>
        </p:txBody>
      </p:sp>
      <p:sp>
        <p:nvSpPr>
          <p:cNvPr id="295" name="Cluster"/>
          <p:cNvSpPr txBox="1"/>
          <p:nvPr/>
        </p:nvSpPr>
        <p:spPr>
          <a:xfrm>
            <a:off x="3521004" y="5421413"/>
            <a:ext cx="142646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</a:t>
            </a:r>
          </a:p>
        </p:txBody>
      </p:sp>
      <p:sp>
        <p:nvSpPr>
          <p:cNvPr id="296" name="service"/>
          <p:cNvSpPr/>
          <p:nvPr/>
        </p:nvSpPr>
        <p:spPr>
          <a:xfrm>
            <a:off x="9226312" y="5133150"/>
            <a:ext cx="2681849" cy="1270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297" name="Node Ip"/>
          <p:cNvSpPr txBox="1"/>
          <p:nvPr/>
        </p:nvSpPr>
        <p:spPr>
          <a:xfrm>
            <a:off x="4285368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298" name="线条"/>
          <p:cNvSpPr/>
          <p:nvPr/>
        </p:nvSpPr>
        <p:spPr>
          <a:xfrm flipH="1">
            <a:off x="7562628" y="7141609"/>
            <a:ext cx="2854929" cy="560199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线条"/>
          <p:cNvSpPr/>
          <p:nvPr/>
        </p:nvSpPr>
        <p:spPr>
          <a:xfrm>
            <a:off x="10734461" y="7146573"/>
            <a:ext cx="3224792" cy="55027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Cluster Ip"/>
          <p:cNvSpPr txBox="1"/>
          <p:nvPr/>
        </p:nvSpPr>
        <p:spPr>
          <a:xfrm>
            <a:off x="9813947" y="6450044"/>
            <a:ext cx="187756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 Ip</a:t>
            </a:r>
          </a:p>
        </p:txBody>
      </p:sp>
      <p:sp>
        <p:nvSpPr>
          <p:cNvPr id="301" name="NodePort"/>
          <p:cNvSpPr txBox="1"/>
          <p:nvPr/>
        </p:nvSpPr>
        <p:spPr>
          <a:xfrm>
            <a:off x="5761944" y="5560490"/>
            <a:ext cx="1913434" cy="58511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302" name="NodePort"/>
          <p:cNvSpPr txBox="1"/>
          <p:nvPr/>
        </p:nvSpPr>
        <p:spPr>
          <a:xfrm>
            <a:off x="14201772" y="5691494"/>
            <a:ext cx="1913434" cy="58511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NodePort</a:t>
            </a:r>
          </a:p>
        </p:txBody>
      </p:sp>
      <p:sp>
        <p:nvSpPr>
          <p:cNvPr id="303" name="Node Ip"/>
          <p:cNvSpPr txBox="1"/>
          <p:nvPr/>
        </p:nvSpPr>
        <p:spPr>
          <a:xfrm>
            <a:off x="15688092" y="6648584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304" name="load balance"/>
          <p:cNvSpPr/>
          <p:nvPr/>
        </p:nvSpPr>
        <p:spPr>
          <a:xfrm>
            <a:off x="6962583" y="3232331"/>
            <a:ext cx="7209307" cy="1072464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load balance</a:t>
            </a:r>
          </a:p>
        </p:txBody>
      </p:sp>
      <p:sp>
        <p:nvSpPr>
          <p:cNvPr id="305" name="线条"/>
          <p:cNvSpPr/>
          <p:nvPr/>
        </p:nvSpPr>
        <p:spPr>
          <a:xfrm flipH="1">
            <a:off x="7523830" y="4399072"/>
            <a:ext cx="2928183" cy="1065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线条"/>
          <p:cNvSpPr/>
          <p:nvPr/>
        </p:nvSpPr>
        <p:spPr>
          <a:xfrm>
            <a:off x="10579437" y="4370347"/>
            <a:ext cx="4225123" cy="10313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电脑"/>
          <p:cNvSpPr/>
          <p:nvPr/>
        </p:nvSpPr>
        <p:spPr>
          <a:xfrm>
            <a:off x="10057831" y="1038492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线条"/>
          <p:cNvSpPr/>
          <p:nvPr/>
        </p:nvSpPr>
        <p:spPr>
          <a:xfrm>
            <a:off x="10752731" y="2218138"/>
            <a:ext cx="1" cy="9328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kube-proxy"/>
          <p:cNvSpPr txBox="1"/>
          <p:nvPr/>
        </p:nvSpPr>
        <p:spPr>
          <a:xfrm>
            <a:off x="723319" y="969270"/>
            <a:ext cx="217474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kube-proxy</a:t>
            </a:r>
          </a:p>
        </p:txBody>
      </p:sp>
      <p:sp>
        <p:nvSpPr>
          <p:cNvPr id="310" name="proxy"/>
          <p:cNvSpPr/>
          <p:nvPr/>
        </p:nvSpPr>
        <p:spPr>
          <a:xfrm>
            <a:off x="6295988" y="906145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proxy</a:t>
            </a:r>
          </a:p>
        </p:txBody>
      </p:sp>
      <p:sp>
        <p:nvSpPr>
          <p:cNvPr id="311" name="proxy"/>
          <p:cNvSpPr/>
          <p:nvPr/>
        </p:nvSpPr>
        <p:spPr>
          <a:xfrm>
            <a:off x="15135246" y="906145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proxy</a:t>
            </a:r>
          </a:p>
        </p:txBody>
      </p:sp>
      <p:sp>
        <p:nvSpPr>
          <p:cNvPr id="312" name="iptables"/>
          <p:cNvSpPr txBox="1"/>
          <p:nvPr/>
        </p:nvSpPr>
        <p:spPr>
          <a:xfrm>
            <a:off x="6295988" y="7663305"/>
            <a:ext cx="155257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iptables</a:t>
            </a:r>
          </a:p>
        </p:txBody>
      </p:sp>
      <p:sp>
        <p:nvSpPr>
          <p:cNvPr id="313" name="iptables"/>
          <p:cNvSpPr txBox="1"/>
          <p:nvPr/>
        </p:nvSpPr>
        <p:spPr>
          <a:xfrm>
            <a:off x="14005887" y="7588904"/>
            <a:ext cx="155257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iptables</a:t>
            </a:r>
          </a:p>
        </p:txBody>
      </p:sp>
      <p:sp>
        <p:nvSpPr>
          <p:cNvPr id="314" name="线条"/>
          <p:cNvSpPr/>
          <p:nvPr/>
        </p:nvSpPr>
        <p:spPr>
          <a:xfrm>
            <a:off x="6955670" y="8194483"/>
            <a:ext cx="1" cy="9328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线条"/>
          <p:cNvSpPr/>
          <p:nvPr/>
        </p:nvSpPr>
        <p:spPr>
          <a:xfrm>
            <a:off x="15461209" y="8194482"/>
            <a:ext cx="1" cy="9328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线条"/>
          <p:cNvSpPr/>
          <p:nvPr/>
        </p:nvSpPr>
        <p:spPr>
          <a:xfrm flipH="1" flipV="1">
            <a:off x="13267440" y="8806879"/>
            <a:ext cx="1872298" cy="884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线条"/>
          <p:cNvSpPr/>
          <p:nvPr/>
        </p:nvSpPr>
        <p:spPr>
          <a:xfrm flipH="1" flipV="1">
            <a:off x="9233081" y="8805702"/>
            <a:ext cx="5915697" cy="10694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线条"/>
          <p:cNvSpPr/>
          <p:nvPr/>
        </p:nvSpPr>
        <p:spPr>
          <a:xfrm>
            <a:off x="6088151" y="6880148"/>
            <a:ext cx="576132" cy="576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线条"/>
          <p:cNvSpPr/>
          <p:nvPr/>
        </p:nvSpPr>
        <p:spPr>
          <a:xfrm flipH="1">
            <a:off x="14932626" y="6949504"/>
            <a:ext cx="442743" cy="442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线条"/>
          <p:cNvSpPr/>
          <p:nvPr/>
        </p:nvSpPr>
        <p:spPr>
          <a:xfrm flipV="1">
            <a:off x="7227787" y="8760033"/>
            <a:ext cx="862400" cy="5313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线条"/>
          <p:cNvSpPr/>
          <p:nvPr/>
        </p:nvSpPr>
        <p:spPr>
          <a:xfrm flipV="1">
            <a:off x="7769025" y="8725009"/>
            <a:ext cx="4086160" cy="97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圆角矩形"/>
          <p:cNvSpPr/>
          <p:nvPr/>
        </p:nvSpPr>
        <p:spPr>
          <a:xfrm>
            <a:off x="2915728" y="5014914"/>
            <a:ext cx="17195249" cy="6224378"/>
          </a:xfrm>
          <a:prstGeom prst="roundRect">
            <a:avLst>
              <a:gd name="adj" fmla="val 18152"/>
            </a:avLst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矩形"/>
          <p:cNvSpPr/>
          <p:nvPr/>
        </p:nvSpPr>
        <p:spPr>
          <a:xfrm>
            <a:off x="4358914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5" name="矩形"/>
          <p:cNvSpPr/>
          <p:nvPr/>
        </p:nvSpPr>
        <p:spPr>
          <a:xfrm>
            <a:off x="11430773" y="7254739"/>
            <a:ext cx="5199553" cy="31785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pod"/>
          <p:cNvSpPr/>
          <p:nvPr/>
        </p:nvSpPr>
        <p:spPr>
          <a:xfrm>
            <a:off x="7932352" y="7828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327" name="pod"/>
          <p:cNvSpPr/>
          <p:nvPr/>
        </p:nvSpPr>
        <p:spPr>
          <a:xfrm>
            <a:off x="12055423" y="782801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328" name="Node1"/>
          <p:cNvSpPr txBox="1"/>
          <p:nvPr/>
        </p:nvSpPr>
        <p:spPr>
          <a:xfrm>
            <a:off x="4405002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Node1</a:t>
            </a:r>
          </a:p>
        </p:txBody>
      </p:sp>
      <p:sp>
        <p:nvSpPr>
          <p:cNvPr id="329" name="Node2"/>
          <p:cNvSpPr txBox="1"/>
          <p:nvPr/>
        </p:nvSpPr>
        <p:spPr>
          <a:xfrm>
            <a:off x="11700490" y="9808063"/>
            <a:ext cx="12927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Node2</a:t>
            </a:r>
          </a:p>
        </p:txBody>
      </p:sp>
      <p:sp>
        <p:nvSpPr>
          <p:cNvPr id="330" name="Cluster"/>
          <p:cNvSpPr txBox="1"/>
          <p:nvPr/>
        </p:nvSpPr>
        <p:spPr>
          <a:xfrm>
            <a:off x="3521004" y="5421413"/>
            <a:ext cx="142646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</a:t>
            </a:r>
          </a:p>
        </p:txBody>
      </p:sp>
      <p:sp>
        <p:nvSpPr>
          <p:cNvPr id="331" name="service"/>
          <p:cNvSpPr/>
          <p:nvPr/>
        </p:nvSpPr>
        <p:spPr>
          <a:xfrm>
            <a:off x="9226312" y="5133150"/>
            <a:ext cx="2681849" cy="1270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332" name="Node Ip"/>
          <p:cNvSpPr txBox="1"/>
          <p:nvPr/>
        </p:nvSpPr>
        <p:spPr>
          <a:xfrm>
            <a:off x="4285368" y="6539530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333" name="线条"/>
          <p:cNvSpPr/>
          <p:nvPr/>
        </p:nvSpPr>
        <p:spPr>
          <a:xfrm>
            <a:off x="11287433" y="6502538"/>
            <a:ext cx="958142" cy="1194305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Node Ip"/>
          <p:cNvSpPr txBox="1"/>
          <p:nvPr/>
        </p:nvSpPr>
        <p:spPr>
          <a:xfrm>
            <a:off x="15688092" y="6648584"/>
            <a:ext cx="153200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 Ip</a:t>
            </a:r>
          </a:p>
        </p:txBody>
      </p:sp>
      <p:sp>
        <p:nvSpPr>
          <p:cNvPr id="335" name="domain/api, other/api…"/>
          <p:cNvSpPr/>
          <p:nvPr/>
        </p:nvSpPr>
        <p:spPr>
          <a:xfrm>
            <a:off x="6962583" y="3232331"/>
            <a:ext cx="7209307" cy="1072464"/>
          </a:xfrm>
          <a:prstGeom prst="rect">
            <a:avLst/>
          </a:pr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domain/api, other/api</a:t>
            </a:r>
          </a:p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domain/web</a:t>
            </a:r>
          </a:p>
        </p:txBody>
      </p:sp>
      <p:sp>
        <p:nvSpPr>
          <p:cNvPr id="336" name="线条"/>
          <p:cNvSpPr/>
          <p:nvPr/>
        </p:nvSpPr>
        <p:spPr>
          <a:xfrm flipH="1">
            <a:off x="5987673" y="4399073"/>
            <a:ext cx="4464340" cy="20620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线条"/>
          <p:cNvSpPr/>
          <p:nvPr/>
        </p:nvSpPr>
        <p:spPr>
          <a:xfrm>
            <a:off x="10579437" y="4370347"/>
            <a:ext cx="4973685" cy="2116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电脑"/>
          <p:cNvSpPr/>
          <p:nvPr/>
        </p:nvSpPr>
        <p:spPr>
          <a:xfrm>
            <a:off x="10057831" y="1038492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线条"/>
          <p:cNvSpPr/>
          <p:nvPr/>
        </p:nvSpPr>
        <p:spPr>
          <a:xfrm>
            <a:off x="10752731" y="2218138"/>
            <a:ext cx="1" cy="9328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Ingress"/>
          <p:cNvSpPr txBox="1"/>
          <p:nvPr/>
        </p:nvSpPr>
        <p:spPr>
          <a:xfrm>
            <a:off x="1083364" y="969270"/>
            <a:ext cx="145465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Ingress</a:t>
            </a:r>
          </a:p>
        </p:txBody>
      </p:sp>
      <p:sp>
        <p:nvSpPr>
          <p:cNvPr id="341" name="ingress"/>
          <p:cNvSpPr/>
          <p:nvPr/>
        </p:nvSpPr>
        <p:spPr>
          <a:xfrm>
            <a:off x="5871333" y="9061452"/>
            <a:ext cx="169465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ingress</a:t>
            </a:r>
          </a:p>
        </p:txBody>
      </p:sp>
      <p:sp>
        <p:nvSpPr>
          <p:cNvPr id="342" name="ingress"/>
          <p:cNvSpPr/>
          <p:nvPr/>
        </p:nvSpPr>
        <p:spPr>
          <a:xfrm>
            <a:off x="15135246" y="9061452"/>
            <a:ext cx="142646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ingress</a:t>
            </a:r>
          </a:p>
        </p:txBody>
      </p:sp>
      <p:sp>
        <p:nvSpPr>
          <p:cNvPr id="343" name="线条"/>
          <p:cNvSpPr/>
          <p:nvPr/>
        </p:nvSpPr>
        <p:spPr>
          <a:xfrm flipH="1" flipV="1">
            <a:off x="13267440" y="8806879"/>
            <a:ext cx="1872298" cy="884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线条"/>
          <p:cNvSpPr/>
          <p:nvPr/>
        </p:nvSpPr>
        <p:spPr>
          <a:xfrm flipH="1" flipV="1">
            <a:off x="9233081" y="8805702"/>
            <a:ext cx="5915697" cy="10694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线条"/>
          <p:cNvSpPr/>
          <p:nvPr/>
        </p:nvSpPr>
        <p:spPr>
          <a:xfrm>
            <a:off x="6088151" y="6880148"/>
            <a:ext cx="218288" cy="19793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线条"/>
          <p:cNvSpPr/>
          <p:nvPr/>
        </p:nvSpPr>
        <p:spPr>
          <a:xfrm>
            <a:off x="15375369" y="6949504"/>
            <a:ext cx="233241" cy="18406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线条"/>
          <p:cNvSpPr/>
          <p:nvPr/>
        </p:nvSpPr>
        <p:spPr>
          <a:xfrm flipV="1">
            <a:off x="7227787" y="8760033"/>
            <a:ext cx="862400" cy="5313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线条"/>
          <p:cNvSpPr/>
          <p:nvPr/>
        </p:nvSpPr>
        <p:spPr>
          <a:xfrm flipV="1">
            <a:off x="7769025" y="8725009"/>
            <a:ext cx="4086160" cy="97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线条"/>
          <p:cNvSpPr/>
          <p:nvPr/>
        </p:nvSpPr>
        <p:spPr>
          <a:xfrm flipH="1">
            <a:off x="8613382" y="6482264"/>
            <a:ext cx="1261021" cy="126102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proxy"/>
          <p:cNvSpPr txBox="1"/>
          <p:nvPr/>
        </p:nvSpPr>
        <p:spPr>
          <a:xfrm>
            <a:off x="10028285" y="6591588"/>
            <a:ext cx="112357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353" name="分布式云调度系统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分布式云调度系统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Box 1"/>
          <p:cNvSpPr txBox="1"/>
          <p:nvPr/>
        </p:nvSpPr>
        <p:spPr>
          <a:xfrm>
            <a:off x="1438805" y="905338"/>
            <a:ext cx="2148840" cy="1158241"/>
          </a:xfrm>
          <a:prstGeom prst="rect">
            <a:avLst/>
          </a:prstGeom>
          <a:solidFill>
            <a:srgbClr val="FFFFFF"/>
          </a:solidFill>
          <a:ln w="63500">
            <a:solidFill>
              <a:srgbClr val="9BBB5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云调度</a:t>
            </a:r>
          </a:p>
        </p:txBody>
      </p:sp>
      <p:sp>
        <p:nvSpPr>
          <p:cNvPr id="356" name="矩形 2"/>
          <p:cNvSpPr/>
          <p:nvPr/>
        </p:nvSpPr>
        <p:spPr>
          <a:xfrm>
            <a:off x="6431359" y="2633530"/>
            <a:ext cx="10561175" cy="7680854"/>
          </a:xfrm>
          <a:prstGeom prst="rect">
            <a:avLst/>
          </a:prstGeom>
          <a:gradFill>
            <a:gsLst>
              <a:gs pos="0">
                <a:srgbClr val="A2C3FF"/>
              </a:gs>
              <a:gs pos="35000">
                <a:srgbClr val="BDD4FF"/>
              </a:gs>
              <a:gs pos="100000">
                <a:srgbClr val="E6EEFF"/>
              </a:gs>
            </a:gsLst>
            <a:lin ang="16200000"/>
          </a:gradFill>
          <a:ln w="25400">
            <a:solidFill>
              <a:srgbClr val="4A7EBB"/>
            </a:solidFill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301">
              <a:defRPr b="0" sz="4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59" name="矩形 3"/>
          <p:cNvGrpSpPr/>
          <p:nvPr/>
        </p:nvGrpSpPr>
        <p:grpSpPr>
          <a:xfrm>
            <a:off x="6623380" y="8586192"/>
            <a:ext cx="10177132" cy="1344150"/>
            <a:chOff x="0" y="0"/>
            <a:chExt cx="10177130" cy="1344149"/>
          </a:xfrm>
        </p:grpSpPr>
        <p:sp>
          <p:nvSpPr>
            <p:cNvPr id="357" name="矩形"/>
            <p:cNvSpPr/>
            <p:nvPr/>
          </p:nvSpPr>
          <p:spPr>
            <a:xfrm>
              <a:off x="-1" y="-1"/>
              <a:ext cx="10177132" cy="1344151"/>
            </a:xfrm>
            <a:prstGeom prst="rect">
              <a:avLst/>
            </a:prstGeom>
            <a:solidFill>
              <a:srgbClr val="8064A2"/>
            </a:solidFill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58" name="core"/>
            <p:cNvSpPr txBox="1"/>
            <p:nvPr/>
          </p:nvSpPr>
          <p:spPr>
            <a:xfrm>
              <a:off x="-1" y="175504"/>
              <a:ext cx="10177132" cy="993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core</a:t>
              </a:r>
            </a:p>
          </p:txBody>
        </p:sp>
      </p:grpSp>
      <p:grpSp>
        <p:nvGrpSpPr>
          <p:cNvPr id="362" name="矩形 4"/>
          <p:cNvGrpSpPr/>
          <p:nvPr/>
        </p:nvGrpSpPr>
        <p:grpSpPr>
          <a:xfrm>
            <a:off x="6623380" y="4553743"/>
            <a:ext cx="4992556" cy="3840428"/>
            <a:chOff x="0" y="0"/>
            <a:chExt cx="4992554" cy="3840426"/>
          </a:xfrm>
        </p:grpSpPr>
        <p:sp>
          <p:nvSpPr>
            <p:cNvPr id="360" name="矩形"/>
            <p:cNvSpPr/>
            <p:nvPr/>
          </p:nvSpPr>
          <p:spPr>
            <a:xfrm>
              <a:off x="-1" y="-1"/>
              <a:ext cx="4992556" cy="3840428"/>
            </a:xfrm>
            <a:prstGeom prst="rect">
              <a:avLst/>
            </a:prstGeom>
            <a:solidFill>
              <a:srgbClr val="4F81BD"/>
            </a:solidFill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1" name="job"/>
            <p:cNvSpPr txBox="1"/>
            <p:nvPr/>
          </p:nvSpPr>
          <p:spPr>
            <a:xfrm>
              <a:off x="-1" y="1423643"/>
              <a:ext cx="4992556" cy="993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job</a:t>
              </a:r>
            </a:p>
          </p:txBody>
        </p:sp>
      </p:grpSp>
      <p:grpSp>
        <p:nvGrpSpPr>
          <p:cNvPr id="365" name="矩形 5"/>
          <p:cNvGrpSpPr/>
          <p:nvPr/>
        </p:nvGrpSpPr>
        <p:grpSpPr>
          <a:xfrm>
            <a:off x="11807957" y="4553743"/>
            <a:ext cx="4992556" cy="3840428"/>
            <a:chOff x="0" y="0"/>
            <a:chExt cx="4992554" cy="3840426"/>
          </a:xfrm>
        </p:grpSpPr>
        <p:sp>
          <p:nvSpPr>
            <p:cNvPr id="363" name="矩形"/>
            <p:cNvSpPr/>
            <p:nvPr/>
          </p:nvSpPr>
          <p:spPr>
            <a:xfrm>
              <a:off x="-1" y="-1"/>
              <a:ext cx="4992556" cy="3840428"/>
            </a:xfrm>
            <a:prstGeom prst="rect">
              <a:avLst/>
            </a:prstGeom>
            <a:solidFill>
              <a:srgbClr val="9BBB59"/>
            </a:solidFill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4" name="executor"/>
            <p:cNvSpPr txBox="1"/>
            <p:nvPr/>
          </p:nvSpPr>
          <p:spPr>
            <a:xfrm>
              <a:off x="-1" y="1423643"/>
              <a:ext cx="4992556" cy="993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executor</a:t>
              </a:r>
            </a:p>
          </p:txBody>
        </p:sp>
      </p:grpSp>
      <p:sp>
        <p:nvSpPr>
          <p:cNvPr id="366" name="TextBox 6"/>
          <p:cNvSpPr txBox="1"/>
          <p:nvPr/>
        </p:nvSpPr>
        <p:spPr>
          <a:xfrm>
            <a:off x="9887743" y="3017573"/>
            <a:ext cx="358850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QS-Scheduler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Box 1"/>
          <p:cNvSpPr txBox="1"/>
          <p:nvPr/>
        </p:nvSpPr>
        <p:spPr>
          <a:xfrm>
            <a:off x="1438805" y="905338"/>
            <a:ext cx="2148840" cy="1158241"/>
          </a:xfrm>
          <a:prstGeom prst="rect">
            <a:avLst/>
          </a:prstGeom>
          <a:solidFill>
            <a:srgbClr val="FFFFFF"/>
          </a:solidFill>
          <a:ln w="63500">
            <a:solidFill>
              <a:srgbClr val="9BBB5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云调度</a:t>
            </a:r>
          </a:p>
        </p:txBody>
      </p:sp>
      <p:sp>
        <p:nvSpPr>
          <p:cNvPr id="369" name="TextBox 6"/>
          <p:cNvSpPr txBox="1"/>
          <p:nvPr/>
        </p:nvSpPr>
        <p:spPr>
          <a:xfrm>
            <a:off x="5855295" y="10506405"/>
            <a:ext cx="1279586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jobs</a:t>
            </a:r>
          </a:p>
        </p:txBody>
      </p:sp>
      <p:grpSp>
        <p:nvGrpSpPr>
          <p:cNvPr id="372" name="组合 8"/>
          <p:cNvGrpSpPr/>
          <p:nvPr/>
        </p:nvGrpSpPr>
        <p:grpSpPr>
          <a:xfrm>
            <a:off x="1438804" y="2633530"/>
            <a:ext cx="21122349" cy="7680854"/>
            <a:chOff x="0" y="0"/>
            <a:chExt cx="21122348" cy="7680853"/>
          </a:xfrm>
        </p:grpSpPr>
        <p:sp>
          <p:nvSpPr>
            <p:cNvPr id="370" name="矩形 2"/>
            <p:cNvSpPr/>
            <p:nvPr/>
          </p:nvSpPr>
          <p:spPr>
            <a:xfrm>
              <a:off x="-1" y="-1"/>
              <a:ext cx="10561175" cy="7680855"/>
            </a:xfrm>
            <a:prstGeom prst="rect">
              <a:avLst/>
            </a:prstGeom>
            <a:gradFill flip="none" rotWithShape="1">
              <a:gsLst>
                <a:gs pos="0">
                  <a:srgbClr val="A2C3FF"/>
                </a:gs>
                <a:gs pos="35000">
                  <a:srgbClr val="BDD4FF"/>
                </a:gs>
                <a:gs pos="100000">
                  <a:srgbClr val="E6EEFF"/>
                </a:gs>
              </a:gsLst>
              <a:lin ang="16200000" scaled="0"/>
            </a:gradFill>
            <a:ln w="254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1" name="矩形 7"/>
            <p:cNvSpPr/>
            <p:nvPr/>
          </p:nvSpPr>
          <p:spPr>
            <a:xfrm>
              <a:off x="10561173" y="-1"/>
              <a:ext cx="10561175" cy="7680855"/>
            </a:xfrm>
            <a:prstGeom prst="rect">
              <a:avLst/>
            </a:prstGeom>
            <a:gradFill flip="none" rotWithShape="1"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 scaled="0"/>
            </a:gradFill>
            <a:ln w="25400" cap="flat">
              <a:solidFill>
                <a:srgbClr val="98B955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73" name="TextBox 9"/>
          <p:cNvSpPr txBox="1"/>
          <p:nvPr/>
        </p:nvSpPr>
        <p:spPr>
          <a:xfrm>
            <a:off x="16416469" y="10506405"/>
            <a:ext cx="2640172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executors</a:t>
            </a:r>
          </a:p>
        </p:txBody>
      </p:sp>
      <p:grpSp>
        <p:nvGrpSpPr>
          <p:cNvPr id="376" name="可选流程 96"/>
          <p:cNvGrpSpPr/>
          <p:nvPr/>
        </p:nvGrpSpPr>
        <p:grpSpPr>
          <a:xfrm>
            <a:off x="12768064" y="3209594"/>
            <a:ext cx="4416491" cy="1728191"/>
            <a:chOff x="0" y="0"/>
            <a:chExt cx="4416490" cy="1728189"/>
          </a:xfrm>
        </p:grpSpPr>
        <p:sp>
          <p:nvSpPr>
            <p:cNvPr id="374" name="形状"/>
            <p:cNvSpPr/>
            <p:nvPr/>
          </p:nvSpPr>
          <p:spPr>
            <a:xfrm>
              <a:off x="0" y="-1"/>
              <a:ext cx="4416491" cy="172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631" y="0"/>
                    <a:pt x="1409" y="0"/>
                  </a:cubicBezTo>
                  <a:lnTo>
                    <a:pt x="20191" y="0"/>
                  </a:lnTo>
                  <a:cubicBezTo>
                    <a:pt x="20969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9" y="21600"/>
                    <a:pt x="20191" y="21600"/>
                  </a:cubicBezTo>
                  <a:lnTo>
                    <a:pt x="1409" y="21600"/>
                  </a:lnTo>
                  <a:cubicBezTo>
                    <a:pt x="631" y="21600"/>
                    <a:pt x="0" y="19988"/>
                    <a:pt x="0" y="18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3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75" name="执行器服务"/>
            <p:cNvSpPr txBox="1"/>
            <p:nvPr/>
          </p:nvSpPr>
          <p:spPr>
            <a:xfrm>
              <a:off x="144015" y="514087"/>
              <a:ext cx="4128460" cy="700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3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执行器服务</a:t>
              </a:r>
            </a:p>
          </p:txBody>
        </p:sp>
      </p:grpSp>
      <p:grpSp>
        <p:nvGrpSpPr>
          <p:cNvPr id="379" name="圆角矩形 11"/>
          <p:cNvGrpSpPr/>
          <p:nvPr/>
        </p:nvGrpSpPr>
        <p:grpSpPr>
          <a:xfrm>
            <a:off x="8159552" y="2825554"/>
            <a:ext cx="2304257" cy="960108"/>
            <a:chOff x="0" y="0"/>
            <a:chExt cx="2304256" cy="960106"/>
          </a:xfrm>
        </p:grpSpPr>
        <p:sp>
          <p:nvSpPr>
            <p:cNvPr id="377" name="圆角矩形"/>
            <p:cNvSpPr/>
            <p:nvPr/>
          </p:nvSpPr>
          <p:spPr>
            <a:xfrm>
              <a:off x="0" y="0"/>
              <a:ext cx="2304257" cy="96010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9A2F2C"/>
                </a:gs>
                <a:gs pos="80000">
                  <a:srgbClr val="CA3E3A"/>
                </a:gs>
                <a:gs pos="100000">
                  <a:srgbClr val="CE3B37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3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78" name="调度器"/>
            <p:cNvSpPr txBox="1"/>
            <p:nvPr/>
          </p:nvSpPr>
          <p:spPr>
            <a:xfrm>
              <a:off x="46869" y="130046"/>
              <a:ext cx="2210518" cy="700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3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调度器</a:t>
              </a:r>
            </a:p>
          </p:txBody>
        </p:sp>
      </p:grpSp>
      <p:sp>
        <p:nvSpPr>
          <p:cNvPr id="380" name="矩形 12"/>
          <p:cNvSpPr/>
          <p:nvPr/>
        </p:nvSpPr>
        <p:spPr>
          <a:xfrm>
            <a:off x="18336683" y="3017573"/>
            <a:ext cx="3748911" cy="6912770"/>
          </a:xfrm>
          <a:prstGeom prst="rect">
            <a:avLst/>
          </a:prstGeom>
          <a:solidFill>
            <a:srgbClr val="DEF7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b"/>
          <a:lstStyle/>
          <a:p>
            <a:pPr defTabSz="2438301">
              <a:defRPr b="0" sz="4200">
                <a:latin typeface="Heiti SC Medium"/>
                <a:ea typeface="Heiti SC Medium"/>
                <a:cs typeface="Heiti SC Medium"/>
                <a:sym typeface="Heiti SC Medium"/>
              </a:defRPr>
            </a:pPr>
          </a:p>
        </p:txBody>
      </p:sp>
      <p:sp>
        <p:nvSpPr>
          <p:cNvPr id="381" name="可选流程 193"/>
          <p:cNvSpPr/>
          <p:nvPr/>
        </p:nvSpPr>
        <p:spPr>
          <a:xfrm>
            <a:off x="18912747" y="4361722"/>
            <a:ext cx="2880322" cy="403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571"/>
                </a:moveTo>
                <a:cubicBezTo>
                  <a:pt x="0" y="1151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151"/>
                  <a:pt x="21600" y="2571"/>
                </a:cubicBezTo>
                <a:lnTo>
                  <a:pt x="21600" y="19029"/>
                </a:lnTo>
                <a:cubicBezTo>
                  <a:pt x="21600" y="20449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20449"/>
                  <a:pt x="0" y="19029"/>
                </a:cubicBezTo>
                <a:close/>
              </a:path>
            </a:pathLst>
          </a:custGeom>
          <a:gradFill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16200000"/>
          </a:gradFill>
          <a:ln w="25400">
            <a:solidFill>
              <a:srgbClr val="F69240"/>
            </a:solidFill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ctr"/>
          <a:lstStyle/>
          <a:p>
            <a:pPr defTabSz="2438301">
              <a:defRPr b="0" sz="2600">
                <a:latin typeface="Heiti SC Light"/>
                <a:ea typeface="Heiti SC Light"/>
                <a:cs typeface="Heiti SC Light"/>
                <a:sym typeface="Heiti SC Light"/>
              </a:defRPr>
            </a:pPr>
          </a:p>
        </p:txBody>
      </p:sp>
      <p:grpSp>
        <p:nvGrpSpPr>
          <p:cNvPr id="384" name="可选流程 194"/>
          <p:cNvGrpSpPr/>
          <p:nvPr/>
        </p:nvGrpSpPr>
        <p:grpSpPr>
          <a:xfrm>
            <a:off x="18912747" y="8606290"/>
            <a:ext cx="2880322" cy="1132031"/>
            <a:chOff x="0" y="0"/>
            <a:chExt cx="2880320" cy="1132029"/>
          </a:xfrm>
        </p:grpSpPr>
        <p:sp>
          <p:nvSpPr>
            <p:cNvPr id="382" name="形状"/>
            <p:cNvSpPr/>
            <p:nvPr/>
          </p:nvSpPr>
          <p:spPr>
            <a:xfrm>
              <a:off x="-1" y="-1"/>
              <a:ext cx="2880322" cy="113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633" y="0"/>
                    <a:pt x="1415" y="0"/>
                  </a:cubicBezTo>
                  <a:lnTo>
                    <a:pt x="20185" y="0"/>
                  </a:lnTo>
                  <a:cubicBezTo>
                    <a:pt x="2096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7" y="21600"/>
                    <a:pt x="20185" y="21600"/>
                  </a:cubicBezTo>
                  <a:lnTo>
                    <a:pt x="1415" y="21600"/>
                  </a:lnTo>
                  <a:cubicBezTo>
                    <a:pt x="633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4BACC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任务线程"/>
            <p:cNvSpPr txBox="1"/>
            <p:nvPr/>
          </p:nvSpPr>
          <p:spPr>
            <a:xfrm>
              <a:off x="94335" y="277602"/>
              <a:ext cx="269165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任务线程</a:t>
              </a:r>
            </a:p>
          </p:txBody>
        </p:sp>
      </p:grpSp>
      <p:grpSp>
        <p:nvGrpSpPr>
          <p:cNvPr id="388" name="磁盘 195"/>
          <p:cNvGrpSpPr/>
          <p:nvPr/>
        </p:nvGrpSpPr>
        <p:grpSpPr>
          <a:xfrm>
            <a:off x="18912747" y="3209594"/>
            <a:ext cx="2880322" cy="1019924"/>
            <a:chOff x="0" y="0"/>
            <a:chExt cx="2880320" cy="1019923"/>
          </a:xfrm>
        </p:grpSpPr>
        <p:sp>
          <p:nvSpPr>
            <p:cNvPr id="385" name="形状"/>
            <p:cNvSpPr/>
            <p:nvPr/>
          </p:nvSpPr>
          <p:spPr>
            <a:xfrm>
              <a:off x="0" y="0"/>
              <a:ext cx="2880321" cy="96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8B2E9"/>
                </a:gs>
                <a:gs pos="35000">
                  <a:srgbClr val="D8C9EE"/>
                </a:gs>
                <a:gs pos="100000">
                  <a:srgbClr val="F0EAF9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86" name="形状"/>
            <p:cNvSpPr/>
            <p:nvPr/>
          </p:nvSpPr>
          <p:spPr>
            <a:xfrm>
              <a:off x="0" y="0"/>
              <a:ext cx="2880321" cy="96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25400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87" name="调度请求…"/>
            <p:cNvSpPr txBox="1"/>
            <p:nvPr/>
          </p:nvSpPr>
          <p:spPr>
            <a:xfrm>
              <a:off x="0" y="100199"/>
              <a:ext cx="2880321" cy="919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调度请求</a:t>
              </a:r>
            </a:p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(queue)</a:t>
              </a:r>
            </a:p>
          </p:txBody>
        </p:sp>
      </p:grpSp>
      <p:grpSp>
        <p:nvGrpSpPr>
          <p:cNvPr id="391" name="可选流程 29"/>
          <p:cNvGrpSpPr/>
          <p:nvPr/>
        </p:nvGrpSpPr>
        <p:grpSpPr>
          <a:xfrm>
            <a:off x="12495752" y="8970234"/>
            <a:ext cx="2384547" cy="1056916"/>
            <a:chOff x="0" y="0"/>
            <a:chExt cx="2384546" cy="1056914"/>
          </a:xfrm>
        </p:grpSpPr>
        <p:sp>
          <p:nvSpPr>
            <p:cNvPr id="389" name="形状"/>
            <p:cNvSpPr/>
            <p:nvPr/>
          </p:nvSpPr>
          <p:spPr>
            <a:xfrm>
              <a:off x="-1" y="-1"/>
              <a:ext cx="2384548" cy="105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714" y="0"/>
                    <a:pt x="1596" y="0"/>
                  </a:cubicBezTo>
                  <a:lnTo>
                    <a:pt x="20004" y="0"/>
                  </a:lnTo>
                  <a:cubicBezTo>
                    <a:pt x="2088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86" y="21600"/>
                    <a:pt x="20004" y="21600"/>
                  </a:cubicBezTo>
                  <a:lnTo>
                    <a:pt x="1596" y="21600"/>
                  </a:lnTo>
                  <a:cubicBezTo>
                    <a:pt x="71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9379B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90" name="自动注册"/>
            <p:cNvSpPr txBox="1"/>
            <p:nvPr/>
          </p:nvSpPr>
          <p:spPr>
            <a:xfrm>
              <a:off x="88077" y="240045"/>
              <a:ext cx="2208393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自动注册</a:t>
              </a:r>
            </a:p>
          </p:txBody>
        </p:sp>
      </p:grpSp>
      <p:sp>
        <p:nvSpPr>
          <p:cNvPr id="392" name="矩形 17"/>
          <p:cNvSpPr/>
          <p:nvPr/>
        </p:nvSpPr>
        <p:spPr>
          <a:xfrm>
            <a:off x="12418532" y="7179197"/>
            <a:ext cx="5534108" cy="1599017"/>
          </a:xfrm>
          <a:prstGeom prst="rect">
            <a:avLst/>
          </a:prstGeom>
          <a:solidFill>
            <a:srgbClr val="DEF7FF"/>
          </a:solidFill>
          <a:ln w="25400">
            <a:solidFill>
              <a:srgbClr val="FFF2CD"/>
            </a:solidFill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b"/>
          <a:lstStyle/>
          <a:p>
            <a:pPr defTabSz="2438301">
              <a:defRPr b="0" sz="4200">
                <a:latin typeface="Heiti SC Medium"/>
                <a:ea typeface="Heiti SC Medium"/>
                <a:cs typeface="Heiti SC Medium"/>
                <a:sym typeface="Heiti SC Medium"/>
              </a:defRPr>
            </a:pPr>
          </a:p>
        </p:txBody>
      </p:sp>
      <p:grpSp>
        <p:nvGrpSpPr>
          <p:cNvPr id="396" name="磁盘 177"/>
          <p:cNvGrpSpPr/>
          <p:nvPr/>
        </p:nvGrpSpPr>
        <p:grpSpPr>
          <a:xfrm>
            <a:off x="15370660" y="7391733"/>
            <a:ext cx="2389961" cy="1202278"/>
            <a:chOff x="-2" y="0"/>
            <a:chExt cx="2389960" cy="1202277"/>
          </a:xfrm>
        </p:grpSpPr>
        <p:sp>
          <p:nvSpPr>
            <p:cNvPr id="393" name="形状"/>
            <p:cNvSpPr/>
            <p:nvPr/>
          </p:nvSpPr>
          <p:spPr>
            <a:xfrm>
              <a:off x="-3" y="-1"/>
              <a:ext cx="2389961" cy="120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8B2E9"/>
                </a:gs>
                <a:gs pos="35000">
                  <a:srgbClr val="D8C9EE"/>
                </a:gs>
                <a:gs pos="100000">
                  <a:srgbClr val="F0EAF9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94" name="形状"/>
            <p:cNvSpPr/>
            <p:nvPr/>
          </p:nvSpPr>
          <p:spPr>
            <a:xfrm>
              <a:off x="-3" y="-1"/>
              <a:ext cx="2389961" cy="120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25400" cap="flat">
              <a:solidFill>
                <a:srgbClr val="7D60A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95" name="调度结果…"/>
            <p:cNvSpPr txBox="1"/>
            <p:nvPr/>
          </p:nvSpPr>
          <p:spPr>
            <a:xfrm>
              <a:off x="0" y="241467"/>
              <a:ext cx="2389955" cy="919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调度结果</a:t>
              </a:r>
            </a:p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(queue)</a:t>
              </a:r>
            </a:p>
          </p:txBody>
        </p:sp>
      </p:grpSp>
      <p:sp>
        <p:nvSpPr>
          <p:cNvPr id="397" name="矩形 19"/>
          <p:cNvSpPr/>
          <p:nvPr/>
        </p:nvSpPr>
        <p:spPr>
          <a:xfrm>
            <a:off x="12384021" y="5451005"/>
            <a:ext cx="5568620" cy="1599017"/>
          </a:xfrm>
          <a:prstGeom prst="rect">
            <a:avLst/>
          </a:prstGeom>
          <a:solidFill>
            <a:srgbClr val="E0EBFF"/>
          </a:solidFill>
          <a:ln w="25400">
            <a:solidFill>
              <a:srgbClr val="FFF2CD"/>
            </a:solidFill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b"/>
          <a:lstStyle/>
          <a:p>
            <a:pPr defTabSz="2438301">
              <a:defRPr b="0" sz="4200">
                <a:latin typeface="Heiti SC Medium"/>
                <a:ea typeface="Heiti SC Medium"/>
                <a:cs typeface="Heiti SC Medium"/>
                <a:sym typeface="Heiti SC Medium"/>
              </a:defRPr>
            </a:pPr>
          </a:p>
        </p:txBody>
      </p:sp>
      <p:grpSp>
        <p:nvGrpSpPr>
          <p:cNvPr id="401" name="多文档 81"/>
          <p:cNvGrpSpPr/>
          <p:nvPr/>
        </p:nvGrpSpPr>
        <p:grpSpPr>
          <a:xfrm>
            <a:off x="15264341" y="5638138"/>
            <a:ext cx="2389955" cy="1199762"/>
            <a:chOff x="0" y="0"/>
            <a:chExt cx="2389954" cy="1199761"/>
          </a:xfrm>
        </p:grpSpPr>
        <p:sp>
          <p:nvSpPr>
            <p:cNvPr id="398" name="形状"/>
            <p:cNvSpPr/>
            <p:nvPr/>
          </p:nvSpPr>
          <p:spPr>
            <a:xfrm>
              <a:off x="0" y="0"/>
              <a:ext cx="2389955" cy="1199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fill="norm" stroke="1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399" name="形状"/>
            <p:cNvSpPr/>
            <p:nvPr/>
          </p:nvSpPr>
          <p:spPr>
            <a:xfrm>
              <a:off x="0" y="0"/>
              <a:ext cx="2389955" cy="1199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fill="norm" stroke="1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98B955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00" name="执行日志…"/>
            <p:cNvSpPr txBox="1"/>
            <p:nvPr/>
          </p:nvSpPr>
          <p:spPr>
            <a:xfrm>
              <a:off x="0" y="220788"/>
              <a:ext cx="2057465" cy="919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执行日志</a:t>
              </a:r>
            </a:p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(Log</a:t>
              </a:r>
              <a:r>
                <a:t>文件</a:t>
              </a:r>
              <a:r>
                <a:t>)</a:t>
              </a:r>
            </a:p>
          </p:txBody>
        </p:sp>
      </p:grpSp>
      <p:grpSp>
        <p:nvGrpSpPr>
          <p:cNvPr id="404" name="圆角矩形 21"/>
          <p:cNvGrpSpPr/>
          <p:nvPr/>
        </p:nvGrpSpPr>
        <p:grpSpPr>
          <a:xfrm>
            <a:off x="12644096" y="7453269"/>
            <a:ext cx="2276318" cy="1073723"/>
            <a:chOff x="0" y="0"/>
            <a:chExt cx="2276317" cy="1073722"/>
          </a:xfrm>
        </p:grpSpPr>
        <p:sp>
          <p:nvSpPr>
            <p:cNvPr id="402" name="圆角矩形"/>
            <p:cNvSpPr/>
            <p:nvPr/>
          </p:nvSpPr>
          <p:spPr>
            <a:xfrm>
              <a:off x="0" y="0"/>
              <a:ext cx="2276318" cy="1073723"/>
            </a:xfrm>
            <a:prstGeom prst="roundRect">
              <a:avLst>
                <a:gd name="adj" fmla="val 16667"/>
              </a:avLst>
            </a:prstGeom>
            <a:solidFill>
              <a:srgbClr val="58B8D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3" name="回调线程"/>
            <p:cNvSpPr txBox="1"/>
            <p:nvPr/>
          </p:nvSpPr>
          <p:spPr>
            <a:xfrm>
              <a:off x="52416" y="248449"/>
              <a:ext cx="2171486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回调线程</a:t>
              </a:r>
            </a:p>
          </p:txBody>
        </p:sp>
      </p:grpSp>
      <p:grpSp>
        <p:nvGrpSpPr>
          <p:cNvPr id="407" name="可选流程 121"/>
          <p:cNvGrpSpPr/>
          <p:nvPr/>
        </p:nvGrpSpPr>
        <p:grpSpPr>
          <a:xfrm>
            <a:off x="12644093" y="5717047"/>
            <a:ext cx="2276318" cy="1083964"/>
            <a:chOff x="0" y="0"/>
            <a:chExt cx="2276317" cy="1083962"/>
          </a:xfrm>
        </p:grpSpPr>
        <p:sp>
          <p:nvSpPr>
            <p:cNvPr id="405" name="形状"/>
            <p:cNvSpPr/>
            <p:nvPr/>
          </p:nvSpPr>
          <p:spPr>
            <a:xfrm>
              <a:off x="-1" y="0"/>
              <a:ext cx="2276319" cy="1083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768" y="0"/>
                    <a:pt x="1714" y="0"/>
                  </a:cubicBezTo>
                  <a:lnTo>
                    <a:pt x="19886" y="0"/>
                  </a:lnTo>
                  <a:cubicBezTo>
                    <a:pt x="2083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32" y="21600"/>
                    <a:pt x="19886" y="21600"/>
                  </a:cubicBezTo>
                  <a:lnTo>
                    <a:pt x="1714" y="21600"/>
                  </a:lnTo>
                  <a:cubicBezTo>
                    <a:pt x="768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6095C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06" name="日志服务…"/>
            <p:cNvSpPr txBox="1"/>
            <p:nvPr/>
          </p:nvSpPr>
          <p:spPr>
            <a:xfrm>
              <a:off x="90330" y="82119"/>
              <a:ext cx="2095657" cy="919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日志服务</a:t>
              </a:r>
            </a:p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(jetty)</a:t>
              </a:r>
            </a:p>
          </p:txBody>
        </p:sp>
      </p:grpSp>
      <p:sp>
        <p:nvSpPr>
          <p:cNvPr id="474" name="直接箭头连接符 25"/>
          <p:cNvSpPr/>
          <p:nvPr/>
        </p:nvSpPr>
        <p:spPr>
          <a:xfrm>
            <a:off x="10463808" y="3461827"/>
            <a:ext cx="2291557" cy="310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0">
            <a:solidFill>
              <a:srgbClr val="C0504D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grpSp>
        <p:nvGrpSpPr>
          <p:cNvPr id="411" name="可选流程 28"/>
          <p:cNvGrpSpPr/>
          <p:nvPr/>
        </p:nvGrpSpPr>
        <p:grpSpPr>
          <a:xfrm>
            <a:off x="8159552" y="8970234"/>
            <a:ext cx="2350932" cy="1068359"/>
            <a:chOff x="0" y="0"/>
            <a:chExt cx="2350930" cy="1068357"/>
          </a:xfrm>
        </p:grpSpPr>
        <p:sp>
          <p:nvSpPr>
            <p:cNvPr id="409" name="形状"/>
            <p:cNvSpPr/>
            <p:nvPr/>
          </p:nvSpPr>
          <p:spPr>
            <a:xfrm>
              <a:off x="0" y="-1"/>
              <a:ext cx="2350931" cy="106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732" y="0"/>
                    <a:pt x="1636" y="0"/>
                  </a:cubicBezTo>
                  <a:lnTo>
                    <a:pt x="19964" y="0"/>
                  </a:lnTo>
                  <a:cubicBezTo>
                    <a:pt x="2086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68" y="21600"/>
                    <a:pt x="19964" y="21600"/>
                  </a:cubicBezTo>
                  <a:lnTo>
                    <a:pt x="1636" y="21600"/>
                  </a:lnTo>
                  <a:cubicBezTo>
                    <a:pt x="73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9379B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10" name="注册服务"/>
            <p:cNvSpPr txBox="1"/>
            <p:nvPr/>
          </p:nvSpPr>
          <p:spPr>
            <a:xfrm>
              <a:off x="89029" y="245766"/>
              <a:ext cx="2172873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注册服务</a:t>
              </a:r>
            </a:p>
          </p:txBody>
        </p:sp>
      </p:grpSp>
      <p:grpSp>
        <p:nvGrpSpPr>
          <p:cNvPr id="414" name="圆角矩形 28"/>
          <p:cNvGrpSpPr/>
          <p:nvPr/>
        </p:nvGrpSpPr>
        <p:grpSpPr>
          <a:xfrm>
            <a:off x="8159552" y="7450956"/>
            <a:ext cx="2304257" cy="1072391"/>
            <a:chOff x="0" y="0"/>
            <a:chExt cx="2304256" cy="1072389"/>
          </a:xfrm>
        </p:grpSpPr>
        <p:sp>
          <p:nvSpPr>
            <p:cNvPr id="412" name="圆角矩形"/>
            <p:cNvSpPr/>
            <p:nvPr/>
          </p:nvSpPr>
          <p:spPr>
            <a:xfrm>
              <a:off x="0" y="0"/>
              <a:ext cx="2304257" cy="1072390"/>
            </a:xfrm>
            <a:prstGeom prst="roundRect">
              <a:avLst>
                <a:gd name="adj" fmla="val 16667"/>
              </a:avLst>
            </a:prstGeom>
            <a:solidFill>
              <a:srgbClr val="58B8D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13" name="回调服务"/>
            <p:cNvSpPr txBox="1"/>
            <p:nvPr/>
          </p:nvSpPr>
          <p:spPr>
            <a:xfrm>
              <a:off x="52349" y="247782"/>
              <a:ext cx="2199558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回调服务</a:t>
              </a:r>
            </a:p>
          </p:txBody>
        </p:sp>
      </p:grpSp>
      <p:grpSp>
        <p:nvGrpSpPr>
          <p:cNvPr id="417" name="可选流程 120"/>
          <p:cNvGrpSpPr/>
          <p:nvPr/>
        </p:nvGrpSpPr>
        <p:grpSpPr>
          <a:xfrm>
            <a:off x="8159552" y="5705871"/>
            <a:ext cx="2304257" cy="1086935"/>
            <a:chOff x="0" y="0"/>
            <a:chExt cx="2304256" cy="1086933"/>
          </a:xfrm>
        </p:grpSpPr>
        <p:sp>
          <p:nvSpPr>
            <p:cNvPr id="415" name="形状"/>
            <p:cNvSpPr/>
            <p:nvPr/>
          </p:nvSpPr>
          <p:spPr>
            <a:xfrm>
              <a:off x="0" y="-1"/>
              <a:ext cx="2304257" cy="1086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760" y="0"/>
                    <a:pt x="1698" y="0"/>
                  </a:cubicBezTo>
                  <a:lnTo>
                    <a:pt x="19902" y="0"/>
                  </a:lnTo>
                  <a:cubicBezTo>
                    <a:pt x="2084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40" y="21600"/>
                    <a:pt x="19902" y="21600"/>
                  </a:cubicBezTo>
                  <a:lnTo>
                    <a:pt x="1698" y="21600"/>
                  </a:lnTo>
                  <a:cubicBezTo>
                    <a:pt x="760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6095C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5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16" name="Rolling日志"/>
            <p:cNvSpPr txBox="1"/>
            <p:nvPr/>
          </p:nvSpPr>
          <p:spPr>
            <a:xfrm>
              <a:off x="90578" y="255054"/>
              <a:ext cx="21231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/>
            <a:p>
              <a:pPr defTabSz="2438301">
                <a:defRPr b="0" sz="2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Rolling</a:t>
              </a:r>
              <a:r>
                <a:t>日志</a:t>
              </a:r>
            </a:p>
          </p:txBody>
        </p:sp>
      </p:grpSp>
      <p:grpSp>
        <p:nvGrpSpPr>
          <p:cNvPr id="420" name="矩形 32"/>
          <p:cNvGrpSpPr/>
          <p:nvPr/>
        </p:nvGrpSpPr>
        <p:grpSpPr>
          <a:xfrm>
            <a:off x="1630826" y="3017573"/>
            <a:ext cx="2688300" cy="768086"/>
            <a:chOff x="0" y="0"/>
            <a:chExt cx="2688298" cy="768085"/>
          </a:xfrm>
        </p:grpSpPr>
        <p:sp>
          <p:nvSpPr>
            <p:cNvPr id="418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19" name="任务管理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任务管理</a:t>
              </a:r>
            </a:p>
          </p:txBody>
        </p:sp>
      </p:grpSp>
      <p:grpSp>
        <p:nvGrpSpPr>
          <p:cNvPr id="423" name="矩形 33"/>
          <p:cNvGrpSpPr/>
          <p:nvPr/>
        </p:nvGrpSpPr>
        <p:grpSpPr>
          <a:xfrm>
            <a:off x="4511146" y="3017573"/>
            <a:ext cx="2688300" cy="768086"/>
            <a:chOff x="0" y="0"/>
            <a:chExt cx="2688298" cy="768085"/>
          </a:xfrm>
        </p:grpSpPr>
        <p:sp>
          <p:nvSpPr>
            <p:cNvPr id="421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22" name="执行器管理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执行器管理</a:t>
              </a:r>
            </a:p>
          </p:txBody>
        </p:sp>
      </p:grpSp>
      <p:grpSp>
        <p:nvGrpSpPr>
          <p:cNvPr id="426" name="矩形 34"/>
          <p:cNvGrpSpPr/>
          <p:nvPr/>
        </p:nvGrpSpPr>
        <p:grpSpPr>
          <a:xfrm>
            <a:off x="1630826" y="3977679"/>
            <a:ext cx="2688300" cy="768087"/>
            <a:chOff x="0" y="0"/>
            <a:chExt cx="2688298" cy="768085"/>
          </a:xfrm>
        </p:grpSpPr>
        <p:sp>
          <p:nvSpPr>
            <p:cNvPr id="424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25" name="日志管理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日志管理</a:t>
              </a:r>
            </a:p>
          </p:txBody>
        </p:sp>
      </p:grpSp>
      <p:grpSp>
        <p:nvGrpSpPr>
          <p:cNvPr id="429" name="矩形 35"/>
          <p:cNvGrpSpPr/>
          <p:nvPr/>
        </p:nvGrpSpPr>
        <p:grpSpPr>
          <a:xfrm>
            <a:off x="4511146" y="3977679"/>
            <a:ext cx="2688300" cy="768087"/>
            <a:chOff x="0" y="0"/>
            <a:chExt cx="2688298" cy="768085"/>
          </a:xfrm>
        </p:grpSpPr>
        <p:sp>
          <p:nvSpPr>
            <p:cNvPr id="427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28" name="路由策略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路由策略</a:t>
              </a:r>
            </a:p>
          </p:txBody>
        </p:sp>
      </p:grpSp>
      <p:grpSp>
        <p:nvGrpSpPr>
          <p:cNvPr id="432" name="进程 6"/>
          <p:cNvGrpSpPr/>
          <p:nvPr/>
        </p:nvGrpSpPr>
        <p:grpSpPr>
          <a:xfrm>
            <a:off x="1630826" y="7818106"/>
            <a:ext cx="5568620" cy="826036"/>
            <a:chOff x="0" y="0"/>
            <a:chExt cx="5568619" cy="826034"/>
          </a:xfrm>
        </p:grpSpPr>
        <p:sp>
          <p:nvSpPr>
            <p:cNvPr id="430" name="矩形"/>
            <p:cNvSpPr/>
            <p:nvPr/>
          </p:nvSpPr>
          <p:spPr>
            <a:xfrm>
              <a:off x="-1" y="0"/>
              <a:ext cx="5568620" cy="826035"/>
            </a:xfrm>
            <a:prstGeom prst="rect">
              <a:avLst/>
            </a:prstGeom>
            <a:gradFill flip="none" rotWithShape="1">
              <a:gsLst>
                <a:gs pos="0">
                  <a:srgbClr val="C8B2E9"/>
                </a:gs>
                <a:gs pos="35000">
                  <a:srgbClr val="D8C9EE"/>
                </a:gs>
                <a:gs pos="100000">
                  <a:srgbClr val="F0EAF9"/>
                </a:gs>
              </a:gsLst>
              <a:lin ang="16200000" scaled="0"/>
            </a:gradFill>
            <a:ln w="25400" cap="flat">
              <a:solidFill>
                <a:srgbClr val="7D60A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3600"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</a:p>
          </p:txBody>
        </p:sp>
        <p:sp>
          <p:nvSpPr>
            <p:cNvPr id="431" name="数据中心"/>
            <p:cNvSpPr txBox="1"/>
            <p:nvPr/>
          </p:nvSpPr>
          <p:spPr>
            <a:xfrm>
              <a:off x="-1" y="63010"/>
              <a:ext cx="5568620" cy="700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3600"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/>
              <a:r>
                <a:t>数据中心</a:t>
              </a:r>
            </a:p>
          </p:txBody>
        </p:sp>
      </p:grpSp>
      <p:sp>
        <p:nvSpPr>
          <p:cNvPr id="475" name="直接箭头连接符 38"/>
          <p:cNvSpPr/>
          <p:nvPr/>
        </p:nvSpPr>
        <p:spPr>
          <a:xfrm>
            <a:off x="10463808" y="6249569"/>
            <a:ext cx="1907514" cy="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0">
            <a:solidFill>
              <a:srgbClr val="4F81BD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76" name="直接箭头连接符 40"/>
          <p:cNvSpPr/>
          <p:nvPr/>
        </p:nvSpPr>
        <p:spPr>
          <a:xfrm>
            <a:off x="10463808" y="7982702"/>
            <a:ext cx="1942025" cy="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4BACC6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77" name="直接箭头连接符 42"/>
          <p:cNvSpPr/>
          <p:nvPr/>
        </p:nvSpPr>
        <p:spPr>
          <a:xfrm>
            <a:off x="10510639" y="9500259"/>
            <a:ext cx="1985114" cy="2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0">
            <a:solidFill>
              <a:srgbClr val="8064A2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grpSp>
        <p:nvGrpSpPr>
          <p:cNvPr id="438" name="矩形 43"/>
          <p:cNvGrpSpPr/>
          <p:nvPr/>
        </p:nvGrpSpPr>
        <p:grpSpPr>
          <a:xfrm>
            <a:off x="1630826" y="4937786"/>
            <a:ext cx="2688300" cy="768086"/>
            <a:chOff x="0" y="0"/>
            <a:chExt cx="2688298" cy="768085"/>
          </a:xfrm>
        </p:grpSpPr>
        <p:sp>
          <p:nvSpPr>
            <p:cNvPr id="436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37" name="依赖管理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依赖管理</a:t>
              </a:r>
            </a:p>
          </p:txBody>
        </p:sp>
      </p:grpSp>
      <p:grpSp>
        <p:nvGrpSpPr>
          <p:cNvPr id="441" name="矩形 44"/>
          <p:cNvGrpSpPr/>
          <p:nvPr/>
        </p:nvGrpSpPr>
        <p:grpSpPr>
          <a:xfrm>
            <a:off x="4511146" y="4937786"/>
            <a:ext cx="2688300" cy="768086"/>
            <a:chOff x="0" y="0"/>
            <a:chExt cx="2688298" cy="768085"/>
          </a:xfrm>
        </p:grpSpPr>
        <p:sp>
          <p:nvSpPr>
            <p:cNvPr id="439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40" name="失败策略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失败策略</a:t>
              </a:r>
            </a:p>
          </p:txBody>
        </p:sp>
      </p:grpSp>
      <p:grpSp>
        <p:nvGrpSpPr>
          <p:cNvPr id="444" name="矩形 45"/>
          <p:cNvGrpSpPr/>
          <p:nvPr/>
        </p:nvGrpSpPr>
        <p:grpSpPr>
          <a:xfrm>
            <a:off x="1630826" y="5897893"/>
            <a:ext cx="2688300" cy="768086"/>
            <a:chOff x="0" y="0"/>
            <a:chExt cx="2688298" cy="768085"/>
          </a:xfrm>
        </p:grpSpPr>
        <p:sp>
          <p:nvSpPr>
            <p:cNvPr id="442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43" name="版本控制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版本控制</a:t>
              </a:r>
            </a:p>
          </p:txBody>
        </p:sp>
      </p:grpSp>
      <p:grpSp>
        <p:nvGrpSpPr>
          <p:cNvPr id="447" name="矩形 46"/>
          <p:cNvGrpSpPr/>
          <p:nvPr/>
        </p:nvGrpSpPr>
        <p:grpSpPr>
          <a:xfrm>
            <a:off x="4511146" y="5897893"/>
            <a:ext cx="2688300" cy="768086"/>
            <a:chOff x="0" y="0"/>
            <a:chExt cx="2688298" cy="768085"/>
          </a:xfrm>
        </p:grpSpPr>
        <p:sp>
          <p:nvSpPr>
            <p:cNvPr id="445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46" name="通知报警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通知报警</a:t>
              </a:r>
            </a:p>
          </p:txBody>
        </p:sp>
      </p:grpSp>
      <p:grpSp>
        <p:nvGrpSpPr>
          <p:cNvPr id="450" name="矩形 47"/>
          <p:cNvGrpSpPr/>
          <p:nvPr/>
        </p:nvGrpSpPr>
        <p:grpSpPr>
          <a:xfrm>
            <a:off x="1630826" y="6857999"/>
            <a:ext cx="2688300" cy="768087"/>
            <a:chOff x="0" y="0"/>
            <a:chExt cx="2688298" cy="768085"/>
          </a:xfrm>
        </p:grpSpPr>
        <p:sp>
          <p:nvSpPr>
            <p:cNvPr id="448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49" name="运行报表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运行报表</a:t>
              </a:r>
            </a:p>
          </p:txBody>
        </p:sp>
      </p:grpSp>
      <p:grpSp>
        <p:nvGrpSpPr>
          <p:cNvPr id="453" name="矩形 48"/>
          <p:cNvGrpSpPr/>
          <p:nvPr/>
        </p:nvGrpSpPr>
        <p:grpSpPr>
          <a:xfrm>
            <a:off x="4511146" y="6857999"/>
            <a:ext cx="2688300" cy="768087"/>
            <a:chOff x="0" y="0"/>
            <a:chExt cx="2688298" cy="768085"/>
          </a:xfrm>
        </p:grpSpPr>
        <p:sp>
          <p:nvSpPr>
            <p:cNvPr id="451" name="矩形"/>
            <p:cNvSpPr/>
            <p:nvPr/>
          </p:nvSpPr>
          <p:spPr>
            <a:xfrm>
              <a:off x="-1" y="-1"/>
              <a:ext cx="2688300" cy="768087"/>
            </a:xfrm>
            <a:prstGeom prst="rect">
              <a:avLst/>
            </a:pr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25400" cap="flat">
              <a:solidFill>
                <a:srgbClr val="BE4B48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52" name="RPC通信"/>
            <p:cNvSpPr txBox="1"/>
            <p:nvPr/>
          </p:nvSpPr>
          <p:spPr>
            <a:xfrm>
              <a:off x="-1" y="-1"/>
              <a:ext cx="2688300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t">
              <a:sp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  <a:r>
                <a:t>RPC</a:t>
              </a:r>
              <a:r>
                <a:t>通信</a:t>
              </a:r>
            </a:p>
          </p:txBody>
        </p:sp>
      </p:grpSp>
      <p:grpSp>
        <p:nvGrpSpPr>
          <p:cNvPr id="456" name="进程 6"/>
          <p:cNvGrpSpPr/>
          <p:nvPr/>
        </p:nvGrpSpPr>
        <p:grpSpPr>
          <a:xfrm>
            <a:off x="1630826" y="8778213"/>
            <a:ext cx="5568620" cy="826036"/>
            <a:chOff x="0" y="0"/>
            <a:chExt cx="5568619" cy="826034"/>
          </a:xfrm>
        </p:grpSpPr>
        <p:sp>
          <p:nvSpPr>
            <p:cNvPr id="454" name="矩形"/>
            <p:cNvSpPr/>
            <p:nvPr/>
          </p:nvSpPr>
          <p:spPr>
            <a:xfrm>
              <a:off x="-1" y="0"/>
              <a:ext cx="5568620" cy="826035"/>
            </a:xfrm>
            <a:prstGeom prst="rect">
              <a:avLst/>
            </a:prstGeom>
            <a:gradFill flip="none" rotWithShape="1">
              <a:gsLst>
                <a:gs pos="0">
                  <a:srgbClr val="C8B2E9"/>
                </a:gs>
                <a:gs pos="35000">
                  <a:srgbClr val="D8C9EE"/>
                </a:gs>
                <a:gs pos="100000">
                  <a:srgbClr val="F0EAF9"/>
                </a:gs>
              </a:gsLst>
              <a:lin ang="16200000" scaled="0"/>
            </a:gradFill>
            <a:ln w="25400" cap="flat">
              <a:solidFill>
                <a:srgbClr val="7D60A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3600"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</a:p>
          </p:txBody>
        </p:sp>
        <p:sp>
          <p:nvSpPr>
            <p:cNvPr id="455" name="运维控制台"/>
            <p:cNvSpPr txBox="1"/>
            <p:nvPr/>
          </p:nvSpPr>
          <p:spPr>
            <a:xfrm>
              <a:off x="-1" y="63010"/>
              <a:ext cx="5568620" cy="700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3600"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/>
              <a:r>
                <a:t>运维控制台</a:t>
              </a:r>
            </a:p>
          </p:txBody>
        </p:sp>
      </p:grpSp>
      <p:grpSp>
        <p:nvGrpSpPr>
          <p:cNvPr id="459" name="可选流程 96"/>
          <p:cNvGrpSpPr/>
          <p:nvPr/>
        </p:nvGrpSpPr>
        <p:grpSpPr>
          <a:xfrm>
            <a:off x="8159552" y="4361722"/>
            <a:ext cx="3072342" cy="960108"/>
            <a:chOff x="0" y="0"/>
            <a:chExt cx="3072341" cy="960106"/>
          </a:xfrm>
        </p:grpSpPr>
        <p:sp>
          <p:nvSpPr>
            <p:cNvPr id="457" name="形状"/>
            <p:cNvSpPr/>
            <p:nvPr/>
          </p:nvSpPr>
          <p:spPr>
            <a:xfrm>
              <a:off x="-1" y="-1"/>
              <a:ext cx="3072343" cy="96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504" y="0"/>
                    <a:pt x="1125" y="0"/>
                  </a:cubicBezTo>
                  <a:lnTo>
                    <a:pt x="20475" y="0"/>
                  </a:lnTo>
                  <a:cubicBezTo>
                    <a:pt x="2109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96" y="21600"/>
                    <a:pt x="20475" y="21600"/>
                  </a:cubicBezTo>
                  <a:lnTo>
                    <a:pt x="1125" y="21600"/>
                  </a:lnTo>
                  <a:cubicBezTo>
                    <a:pt x="504" y="21600"/>
                    <a:pt x="0" y="19988"/>
                    <a:pt x="0" y="18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 scaled="0"/>
            </a:gradFill>
            <a:ln w="25400" cap="flat">
              <a:solidFill>
                <a:srgbClr val="98B955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pPr>
            </a:p>
          </p:txBody>
        </p:sp>
        <p:sp>
          <p:nvSpPr>
            <p:cNvPr id="458" name="内置执行器"/>
            <p:cNvSpPr txBox="1"/>
            <p:nvPr/>
          </p:nvSpPr>
          <p:spPr>
            <a:xfrm>
              <a:off x="80007" y="191641"/>
              <a:ext cx="2912327" cy="576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4" tIns="121914" rIns="121914" bIns="121914" numCol="1" anchor="ctr">
              <a:spAutoFit/>
            </a:bodyPr>
            <a:lstStyle>
              <a:lvl1pPr defTabSz="2438301">
                <a:defRPr b="0" sz="26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/>
              <a:r>
                <a:t>内置执行器</a:t>
              </a:r>
            </a:p>
          </p:txBody>
        </p:sp>
      </p:grpSp>
      <p:sp>
        <p:nvSpPr>
          <p:cNvPr id="460" name="直接箭头连接符 57"/>
          <p:cNvSpPr/>
          <p:nvPr/>
        </p:nvSpPr>
        <p:spPr>
          <a:xfrm>
            <a:off x="9311679" y="3785658"/>
            <a:ext cx="1" cy="576065"/>
          </a:xfrm>
          <a:prstGeom prst="line">
            <a:avLst/>
          </a:prstGeom>
          <a:ln w="63500">
            <a:solidFill>
              <a:srgbClr val="C0504D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/>
          <a:lstStyle/>
          <a:p>
            <a:pPr algn="l" defTabSz="2438301">
              <a:defRPr b="0" sz="4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463" name="矩形 58"/>
          <p:cNvGrpSpPr/>
          <p:nvPr/>
        </p:nvGrpSpPr>
        <p:grpSpPr>
          <a:xfrm>
            <a:off x="19296789" y="6628890"/>
            <a:ext cx="2112236" cy="650241"/>
            <a:chOff x="0" y="16933"/>
            <a:chExt cx="2112234" cy="650239"/>
          </a:xfrm>
        </p:grpSpPr>
        <p:sp>
          <p:nvSpPr>
            <p:cNvPr id="461" name="矩形"/>
            <p:cNvSpPr/>
            <p:nvPr/>
          </p:nvSpPr>
          <p:spPr>
            <a:xfrm>
              <a:off x="0" y="54021"/>
              <a:ext cx="2112235" cy="576065"/>
            </a:xfrm>
            <a:prstGeom prst="rect">
              <a:avLst/>
            </a:pr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16200000" scaled="0"/>
            </a:gradFill>
            <a:ln w="25400" cap="flat">
              <a:solidFill>
                <a:srgbClr val="F6924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2" name="bean"/>
            <p:cNvSpPr txBox="1"/>
            <p:nvPr/>
          </p:nvSpPr>
          <p:spPr>
            <a:xfrm>
              <a:off x="0" y="16933"/>
              <a:ext cx="2112235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bean</a:t>
              </a:r>
            </a:p>
          </p:txBody>
        </p:sp>
      </p:grpSp>
      <p:grpSp>
        <p:nvGrpSpPr>
          <p:cNvPr id="466" name="矩形 59"/>
          <p:cNvGrpSpPr/>
          <p:nvPr/>
        </p:nvGrpSpPr>
        <p:grpSpPr>
          <a:xfrm>
            <a:off x="19296789" y="7396975"/>
            <a:ext cx="2112236" cy="650241"/>
            <a:chOff x="0" y="16933"/>
            <a:chExt cx="2112234" cy="650239"/>
          </a:xfrm>
        </p:grpSpPr>
        <p:sp>
          <p:nvSpPr>
            <p:cNvPr id="464" name="矩形"/>
            <p:cNvSpPr/>
            <p:nvPr/>
          </p:nvSpPr>
          <p:spPr>
            <a:xfrm>
              <a:off x="0" y="54021"/>
              <a:ext cx="2112235" cy="576065"/>
            </a:xfrm>
            <a:prstGeom prst="rect">
              <a:avLst/>
            </a:pr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16200000" scaled="0"/>
            </a:gradFill>
            <a:ln w="25400" cap="flat">
              <a:solidFill>
                <a:srgbClr val="F6924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5" name="shell"/>
            <p:cNvSpPr txBox="1"/>
            <p:nvPr/>
          </p:nvSpPr>
          <p:spPr>
            <a:xfrm>
              <a:off x="0" y="16933"/>
              <a:ext cx="2112235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shell</a:t>
              </a:r>
            </a:p>
          </p:txBody>
        </p:sp>
      </p:grpSp>
      <p:grpSp>
        <p:nvGrpSpPr>
          <p:cNvPr id="469" name="矩形 60"/>
          <p:cNvGrpSpPr/>
          <p:nvPr/>
        </p:nvGrpSpPr>
        <p:grpSpPr>
          <a:xfrm>
            <a:off x="19296789" y="5092719"/>
            <a:ext cx="2112236" cy="650241"/>
            <a:chOff x="0" y="16933"/>
            <a:chExt cx="2112234" cy="650239"/>
          </a:xfrm>
        </p:grpSpPr>
        <p:sp>
          <p:nvSpPr>
            <p:cNvPr id="467" name="矩形"/>
            <p:cNvSpPr/>
            <p:nvPr/>
          </p:nvSpPr>
          <p:spPr>
            <a:xfrm>
              <a:off x="0" y="54021"/>
              <a:ext cx="2112235" cy="576065"/>
            </a:xfrm>
            <a:prstGeom prst="rect">
              <a:avLst/>
            </a:pr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16200000" scaled="0"/>
            </a:gradFill>
            <a:ln w="25400" cap="flat">
              <a:solidFill>
                <a:srgbClr val="F6924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8" name="python"/>
            <p:cNvSpPr txBox="1"/>
            <p:nvPr/>
          </p:nvSpPr>
          <p:spPr>
            <a:xfrm>
              <a:off x="0" y="16933"/>
              <a:ext cx="2112235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472" name="矩形 61"/>
          <p:cNvGrpSpPr/>
          <p:nvPr/>
        </p:nvGrpSpPr>
        <p:grpSpPr>
          <a:xfrm>
            <a:off x="19296789" y="5860804"/>
            <a:ext cx="2112236" cy="650241"/>
            <a:chOff x="0" y="16933"/>
            <a:chExt cx="2112234" cy="650239"/>
          </a:xfrm>
        </p:grpSpPr>
        <p:sp>
          <p:nvSpPr>
            <p:cNvPr id="470" name="矩形"/>
            <p:cNvSpPr/>
            <p:nvPr/>
          </p:nvSpPr>
          <p:spPr>
            <a:xfrm>
              <a:off x="0" y="54021"/>
              <a:ext cx="2112235" cy="576065"/>
            </a:xfrm>
            <a:prstGeom prst="rect">
              <a:avLst/>
            </a:pr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16200000" scaled="0"/>
            </a:gradFill>
            <a:ln w="25400" cap="flat">
              <a:solidFill>
                <a:srgbClr val="F69240"/>
              </a:solidFill>
              <a:prstDash val="solid"/>
              <a:round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1" name="groovy"/>
            <p:cNvSpPr txBox="1"/>
            <p:nvPr/>
          </p:nvSpPr>
          <p:spPr>
            <a:xfrm>
              <a:off x="0" y="16933"/>
              <a:ext cx="2112235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301">
                <a:defRPr b="0" sz="2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groovy</a:t>
              </a:r>
            </a:p>
          </p:txBody>
        </p:sp>
      </p:grpSp>
      <p:sp>
        <p:nvSpPr>
          <p:cNvPr id="473" name="TextBox 62"/>
          <p:cNvSpPr txBox="1"/>
          <p:nvPr/>
        </p:nvSpPr>
        <p:spPr>
          <a:xfrm>
            <a:off x="19343501" y="4473218"/>
            <a:ext cx="177549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301">
              <a:defRPr b="0"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JobHandler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5415" y="5461000"/>
            <a:ext cx="2324101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9247" y="5347198"/>
            <a:ext cx="4943473" cy="3021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2845" y="6035626"/>
            <a:ext cx="2324101" cy="164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879" y="5786813"/>
            <a:ext cx="3387805" cy="214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67164" y="5786813"/>
            <a:ext cx="2142374" cy="214237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传统应用发布流程"/>
          <p:cNvSpPr txBox="1"/>
          <p:nvPr/>
        </p:nvSpPr>
        <p:spPr>
          <a:xfrm>
            <a:off x="9086850" y="1763708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传统应用发布流程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圆角矩形"/>
          <p:cNvSpPr/>
          <p:nvPr/>
        </p:nvSpPr>
        <p:spPr>
          <a:xfrm>
            <a:off x="12462015" y="4528728"/>
            <a:ext cx="11050111" cy="5292091"/>
          </a:xfrm>
          <a:prstGeom prst="roundRect">
            <a:avLst>
              <a:gd name="adj" fmla="val 3600"/>
            </a:avLst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0" name="tomcat"/>
          <p:cNvSpPr/>
          <p:nvPr/>
        </p:nvSpPr>
        <p:spPr>
          <a:xfrm>
            <a:off x="1504121" y="619756"/>
            <a:ext cx="2853454" cy="8211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tomcat</a:t>
            </a:r>
          </a:p>
        </p:txBody>
      </p:sp>
      <p:sp>
        <p:nvSpPr>
          <p:cNvPr id="481" name="tomcat-plus"/>
          <p:cNvSpPr/>
          <p:nvPr/>
        </p:nvSpPr>
        <p:spPr>
          <a:xfrm>
            <a:off x="1504121" y="2771457"/>
            <a:ext cx="2853454" cy="8211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tomcat-plus</a:t>
            </a:r>
          </a:p>
        </p:txBody>
      </p:sp>
      <p:sp>
        <p:nvSpPr>
          <p:cNvPr id="482" name="Dockerfile"/>
          <p:cNvSpPr txBox="1"/>
          <p:nvPr/>
        </p:nvSpPr>
        <p:spPr>
          <a:xfrm>
            <a:off x="3054364" y="1799508"/>
            <a:ext cx="198348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Dockerfile</a:t>
            </a:r>
          </a:p>
        </p:txBody>
      </p:sp>
      <p:sp>
        <p:nvSpPr>
          <p:cNvPr id="483" name="tomcat-plus…"/>
          <p:cNvSpPr/>
          <p:nvPr/>
        </p:nvSpPr>
        <p:spPr>
          <a:xfrm>
            <a:off x="1504121" y="5488192"/>
            <a:ext cx="2853454" cy="12614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tomcat-plus</a:t>
            </a:r>
          </a:p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job.war</a:t>
            </a:r>
          </a:p>
        </p:txBody>
      </p:sp>
      <p:sp>
        <p:nvSpPr>
          <p:cNvPr id="484" name="线条"/>
          <p:cNvSpPr/>
          <p:nvPr/>
        </p:nvSpPr>
        <p:spPr>
          <a:xfrm>
            <a:off x="2933441" y="1450439"/>
            <a:ext cx="16073" cy="12587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5" name="Dockerfile"/>
          <p:cNvSpPr txBox="1"/>
          <p:nvPr/>
        </p:nvSpPr>
        <p:spPr>
          <a:xfrm>
            <a:off x="3054364" y="4260160"/>
            <a:ext cx="198348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Dockerfile</a:t>
            </a:r>
          </a:p>
        </p:txBody>
      </p:sp>
      <p:sp>
        <p:nvSpPr>
          <p:cNvPr id="486" name="线条"/>
          <p:cNvSpPr/>
          <p:nvPr/>
        </p:nvSpPr>
        <p:spPr>
          <a:xfrm flipH="1">
            <a:off x="2933441" y="3655007"/>
            <a:ext cx="1" cy="17707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job-admin"/>
          <p:cNvSpPr txBox="1"/>
          <p:nvPr/>
        </p:nvSpPr>
        <p:spPr>
          <a:xfrm>
            <a:off x="1938611" y="8284086"/>
            <a:ext cx="2018691" cy="5851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job-admin</a:t>
            </a:r>
          </a:p>
        </p:txBody>
      </p:sp>
      <p:sp>
        <p:nvSpPr>
          <p:cNvPr id="488" name="tomcat-plus…"/>
          <p:cNvSpPr/>
          <p:nvPr/>
        </p:nvSpPr>
        <p:spPr>
          <a:xfrm>
            <a:off x="7469795" y="2551293"/>
            <a:ext cx="2853455" cy="12614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tomcat-plus</a:t>
            </a:r>
          </a:p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executor.jar</a:t>
            </a:r>
          </a:p>
        </p:txBody>
      </p:sp>
      <p:sp>
        <p:nvSpPr>
          <p:cNvPr id="489" name="线条"/>
          <p:cNvSpPr/>
          <p:nvPr/>
        </p:nvSpPr>
        <p:spPr>
          <a:xfrm>
            <a:off x="4385109" y="3221685"/>
            <a:ext cx="30571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Dockerfile"/>
          <p:cNvSpPr txBox="1"/>
          <p:nvPr/>
        </p:nvSpPr>
        <p:spPr>
          <a:xfrm>
            <a:off x="4921942" y="2480117"/>
            <a:ext cx="198348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Dockerfile</a:t>
            </a:r>
          </a:p>
        </p:txBody>
      </p:sp>
      <p:sp>
        <p:nvSpPr>
          <p:cNvPr id="491" name="job-executor"/>
          <p:cNvSpPr txBox="1"/>
          <p:nvPr/>
        </p:nvSpPr>
        <p:spPr>
          <a:xfrm>
            <a:off x="7642320" y="4644199"/>
            <a:ext cx="2508404" cy="5851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job-executor</a:t>
            </a:r>
          </a:p>
        </p:txBody>
      </p:sp>
      <p:sp>
        <p:nvSpPr>
          <p:cNvPr id="492" name="qsharbor"/>
          <p:cNvSpPr/>
          <p:nvPr/>
        </p:nvSpPr>
        <p:spPr>
          <a:xfrm>
            <a:off x="16265608" y="737471"/>
            <a:ext cx="4154300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qsharbor</a:t>
            </a:r>
          </a:p>
        </p:txBody>
      </p:sp>
      <p:sp>
        <p:nvSpPr>
          <p:cNvPr id="493" name="线条"/>
          <p:cNvSpPr/>
          <p:nvPr/>
        </p:nvSpPr>
        <p:spPr>
          <a:xfrm flipV="1">
            <a:off x="10215046" y="1787952"/>
            <a:ext cx="5769573" cy="28563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线条"/>
          <p:cNvSpPr/>
          <p:nvPr/>
        </p:nvSpPr>
        <p:spPr>
          <a:xfrm flipV="1">
            <a:off x="4046769" y="2232178"/>
            <a:ext cx="12295593" cy="6202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5" name="k8s cluster"/>
          <p:cNvSpPr txBox="1"/>
          <p:nvPr/>
        </p:nvSpPr>
        <p:spPr>
          <a:xfrm>
            <a:off x="12755194" y="4656531"/>
            <a:ext cx="210388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k8s cluster</a:t>
            </a:r>
          </a:p>
        </p:txBody>
      </p:sp>
      <p:sp>
        <p:nvSpPr>
          <p:cNvPr id="496" name="矩形"/>
          <p:cNvSpPr/>
          <p:nvPr/>
        </p:nvSpPr>
        <p:spPr>
          <a:xfrm>
            <a:off x="13393357" y="6223000"/>
            <a:ext cx="4268888" cy="2698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矩形"/>
          <p:cNvSpPr/>
          <p:nvPr/>
        </p:nvSpPr>
        <p:spPr>
          <a:xfrm>
            <a:off x="18346681" y="6223000"/>
            <a:ext cx="4268888" cy="2698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8" name="node1"/>
          <p:cNvSpPr txBox="1"/>
          <p:nvPr/>
        </p:nvSpPr>
        <p:spPr>
          <a:xfrm>
            <a:off x="14909628" y="9062752"/>
            <a:ext cx="12363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node1</a:t>
            </a:r>
          </a:p>
        </p:txBody>
      </p:sp>
      <p:sp>
        <p:nvSpPr>
          <p:cNvPr id="499" name="node2"/>
          <p:cNvSpPr txBox="1"/>
          <p:nvPr/>
        </p:nvSpPr>
        <p:spPr>
          <a:xfrm>
            <a:off x="19862952" y="9062752"/>
            <a:ext cx="12363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node2</a:t>
            </a:r>
          </a:p>
        </p:txBody>
      </p:sp>
      <p:sp>
        <p:nvSpPr>
          <p:cNvPr id="500" name="pod"/>
          <p:cNvSpPr/>
          <p:nvPr/>
        </p:nvSpPr>
        <p:spPr>
          <a:xfrm>
            <a:off x="14123192" y="693720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501" name="pod"/>
          <p:cNvSpPr/>
          <p:nvPr/>
        </p:nvSpPr>
        <p:spPr>
          <a:xfrm>
            <a:off x="19029429" y="693720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pod</a:t>
            </a:r>
          </a:p>
        </p:txBody>
      </p:sp>
      <p:sp>
        <p:nvSpPr>
          <p:cNvPr id="502" name="线条"/>
          <p:cNvSpPr/>
          <p:nvPr/>
        </p:nvSpPr>
        <p:spPr>
          <a:xfrm flipH="1">
            <a:off x="15026120" y="2018213"/>
            <a:ext cx="3251131" cy="5051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3" name="线条"/>
          <p:cNvSpPr/>
          <p:nvPr/>
        </p:nvSpPr>
        <p:spPr>
          <a:xfrm>
            <a:off x="18358239" y="2017566"/>
            <a:ext cx="1090006" cy="5048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4" name="YAML"/>
          <p:cNvSpPr txBox="1"/>
          <p:nvPr/>
        </p:nvSpPr>
        <p:spPr>
          <a:xfrm>
            <a:off x="19078070" y="2901793"/>
            <a:ext cx="117271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YAML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4977" y="86903"/>
            <a:ext cx="17757697" cy="1203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0161" y="639714"/>
            <a:ext cx="11903678" cy="10433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79" y="644405"/>
            <a:ext cx="20328442" cy="1121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容器应用发布流程"/>
          <p:cNvSpPr txBox="1"/>
          <p:nvPr/>
        </p:nvSpPr>
        <p:spPr>
          <a:xfrm>
            <a:off x="9086850" y="1763708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容器应用发布流程</a:t>
            </a: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639" y="5153894"/>
            <a:ext cx="11108262" cy="30732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9462" y="7440624"/>
            <a:ext cx="452841" cy="544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3100" y="6662177"/>
            <a:ext cx="1185359" cy="72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1352" y="6752242"/>
            <a:ext cx="769260" cy="544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50004" y="5786813"/>
            <a:ext cx="2142373" cy="214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298144" y="5786813"/>
            <a:ext cx="3387805" cy="2142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容器核心六要素"/>
          <p:cNvSpPr txBox="1"/>
          <p:nvPr/>
        </p:nvSpPr>
        <p:spPr>
          <a:xfrm>
            <a:off x="9467850" y="1763708"/>
            <a:ext cx="544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容器核心六要素</a:t>
            </a:r>
          </a:p>
        </p:txBody>
      </p:sp>
      <p:sp>
        <p:nvSpPr>
          <p:cNvPr id="150" name="仓库"/>
          <p:cNvSpPr txBox="1"/>
          <p:nvPr/>
        </p:nvSpPr>
        <p:spPr>
          <a:xfrm>
            <a:off x="9089680" y="5620793"/>
            <a:ext cx="113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仓库</a:t>
            </a:r>
          </a:p>
        </p:txBody>
      </p:sp>
      <p:sp>
        <p:nvSpPr>
          <p:cNvPr id="151" name="镜像"/>
          <p:cNvSpPr txBox="1"/>
          <p:nvPr/>
        </p:nvSpPr>
        <p:spPr>
          <a:xfrm>
            <a:off x="11626850" y="4215904"/>
            <a:ext cx="113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镜像</a:t>
            </a:r>
          </a:p>
        </p:txBody>
      </p:sp>
      <p:sp>
        <p:nvSpPr>
          <p:cNvPr id="152" name="容器"/>
          <p:cNvSpPr txBox="1"/>
          <p:nvPr/>
        </p:nvSpPr>
        <p:spPr>
          <a:xfrm>
            <a:off x="14285430" y="5620793"/>
            <a:ext cx="113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容器</a:t>
            </a:r>
          </a:p>
        </p:txBody>
      </p:sp>
      <p:sp>
        <p:nvSpPr>
          <p:cNvPr id="153" name="build"/>
          <p:cNvSpPr txBox="1"/>
          <p:nvPr/>
        </p:nvSpPr>
        <p:spPr>
          <a:xfrm>
            <a:off x="9069106" y="7880182"/>
            <a:ext cx="12984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build</a:t>
            </a:r>
          </a:p>
        </p:txBody>
      </p:sp>
      <p:sp>
        <p:nvSpPr>
          <p:cNvPr id="154" name="ship"/>
          <p:cNvSpPr txBox="1"/>
          <p:nvPr/>
        </p:nvSpPr>
        <p:spPr>
          <a:xfrm>
            <a:off x="11627104" y="9365057"/>
            <a:ext cx="1129793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ship</a:t>
            </a:r>
          </a:p>
        </p:txBody>
      </p:sp>
      <p:sp>
        <p:nvSpPr>
          <p:cNvPr id="155" name="run"/>
          <p:cNvSpPr txBox="1"/>
          <p:nvPr/>
        </p:nvSpPr>
        <p:spPr>
          <a:xfrm>
            <a:off x="14393380" y="7880182"/>
            <a:ext cx="91440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run</a:t>
            </a:r>
          </a:p>
        </p:txBody>
      </p:sp>
      <p:sp>
        <p:nvSpPr>
          <p:cNvPr id="156" name="椭圆形"/>
          <p:cNvSpPr/>
          <p:nvPr/>
        </p:nvSpPr>
        <p:spPr>
          <a:xfrm>
            <a:off x="10443933" y="5439550"/>
            <a:ext cx="3496134" cy="351466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a50f4bfbfbedab644936dac4ff36afc379311e69.jpg.png" descr="a50f4bfbfbedab644936dac4ff36afc379311e69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8558" y="1492370"/>
            <a:ext cx="11766884" cy="8921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举个🌰"/>
          <p:cNvSpPr txBox="1"/>
          <p:nvPr/>
        </p:nvSpPr>
        <p:spPr>
          <a:xfrm>
            <a:off x="752289" y="637317"/>
            <a:ext cx="1943101" cy="9525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举个🌰</a:t>
            </a:r>
          </a:p>
        </p:txBody>
      </p:sp>
      <p:grpSp>
        <p:nvGrpSpPr>
          <p:cNvPr id="163" name="docker pull nginx…"/>
          <p:cNvGrpSpPr/>
          <p:nvPr/>
        </p:nvGrpSpPr>
        <p:grpSpPr>
          <a:xfrm>
            <a:off x="639018" y="2331712"/>
            <a:ext cx="7794245" cy="5491977"/>
            <a:chOff x="0" y="0"/>
            <a:chExt cx="7794243" cy="5491976"/>
          </a:xfrm>
        </p:grpSpPr>
        <p:sp>
          <p:nvSpPr>
            <p:cNvPr id="162" name="docker pull nginx…"/>
            <p:cNvSpPr txBox="1"/>
            <p:nvPr/>
          </p:nvSpPr>
          <p:spPr>
            <a:xfrm>
              <a:off x="38100" y="38100"/>
              <a:ext cx="7718044" cy="541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150000"/>
                </a:lnSpc>
                <a:defRPr sz="4000"/>
              </a:pPr>
              <a:r>
                <a:t>docker pull nginx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docker images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docker run -d -p 8088:80 nginx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curl http://localhost:8088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http://10.255.1.94:8088</a:t>
              </a:r>
            </a:p>
          </p:txBody>
        </p:sp>
        <p:pic>
          <p:nvPicPr>
            <p:cNvPr id="161" name="docker pull nginx…" descr="docker pull nginx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7794244" cy="5491977"/>
            </a:xfrm>
            <a:prstGeom prst="rect">
              <a:avLst/>
            </a:prstGeom>
            <a:effectLst/>
          </p:spPr>
        </p:pic>
      </p:grpSp>
      <p:grpSp>
        <p:nvGrpSpPr>
          <p:cNvPr id="166" name="docker exec -it name|id /bin/bash…"/>
          <p:cNvGrpSpPr/>
          <p:nvPr/>
        </p:nvGrpSpPr>
        <p:grpSpPr>
          <a:xfrm>
            <a:off x="9453879" y="2312313"/>
            <a:ext cx="8525257" cy="6432794"/>
            <a:chOff x="0" y="0"/>
            <a:chExt cx="8525256" cy="6432793"/>
          </a:xfrm>
        </p:grpSpPr>
        <p:sp>
          <p:nvSpPr>
            <p:cNvPr id="165" name="docker exec -it name|id /bin/bash…"/>
            <p:cNvSpPr txBox="1"/>
            <p:nvPr/>
          </p:nvSpPr>
          <p:spPr>
            <a:xfrm>
              <a:off x="38099" y="38100"/>
              <a:ext cx="8449058" cy="6356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150000"/>
                </a:lnSpc>
                <a:defRPr sz="4000"/>
              </a:pPr>
              <a:r>
                <a:t>docker exec -it name|id /bin/bash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cd /usr/share/nginx/html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mv index.html index.html.bak</a:t>
              </a:r>
            </a:p>
            <a:p>
              <a:pPr algn="l">
                <a:lnSpc>
                  <a:spcPct val="150000"/>
                </a:lnSpc>
                <a:defRPr sz="4000"/>
              </a:pPr>
              <a:r>
                <a:t>echo 'hello xxx' &gt; index.html</a:t>
              </a:r>
            </a:p>
            <a:p>
              <a:pPr algn="l">
                <a:defRPr sz="4000"/>
              </a:pPr>
              <a:r>
                <a:t>docker commit \</a:t>
              </a:r>
            </a:p>
            <a:p>
              <a:pPr algn="l">
                <a:defRPr sz="4000"/>
              </a:pPr>
              <a:r>
                <a:t>-m "momment info" \</a:t>
              </a:r>
            </a:p>
            <a:p>
              <a:pPr algn="l">
                <a:defRPr sz="4000"/>
              </a:pPr>
              <a:r>
                <a:t>-a "author info" \</a:t>
              </a:r>
            </a:p>
            <a:p>
              <a:pPr algn="l">
                <a:defRPr sz="4000"/>
              </a:pPr>
              <a:r>
                <a:t>container_id new_image_name</a:t>
              </a:r>
            </a:p>
          </p:txBody>
        </p:sp>
        <p:pic>
          <p:nvPicPr>
            <p:cNvPr id="164" name="docker exec -it name|id /bin/bash…" descr="docker exec -it name|id /bin/bash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8525258" cy="64327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企业级Registry开源项目Harbor"/>
          <p:cNvSpPr txBox="1"/>
          <p:nvPr/>
        </p:nvSpPr>
        <p:spPr>
          <a:xfrm>
            <a:off x="8105179" y="1168453"/>
            <a:ext cx="854601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100"/>
              </a:lnSpc>
              <a:defRPr sz="4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企业级Registry开源项目Harbor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0" y="4995628"/>
            <a:ext cx="8128000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lipboard22.png" descr="clipboard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9739" y="1236665"/>
            <a:ext cx="12524522" cy="9472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